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344" r:id="rId3"/>
    <p:sldId id="258" r:id="rId4"/>
    <p:sldId id="302" r:id="rId5"/>
    <p:sldId id="303" r:id="rId6"/>
    <p:sldId id="345" r:id="rId7"/>
    <p:sldId id="343" r:id="rId8"/>
    <p:sldId id="325" r:id="rId9"/>
    <p:sldId id="326" r:id="rId10"/>
    <p:sldId id="279" r:id="rId11"/>
    <p:sldId id="280" r:id="rId12"/>
    <p:sldId id="348" r:id="rId13"/>
    <p:sldId id="313" r:id="rId14"/>
    <p:sldId id="327" r:id="rId15"/>
    <p:sldId id="340" r:id="rId16"/>
    <p:sldId id="276" r:id="rId17"/>
    <p:sldId id="330" r:id="rId18"/>
    <p:sldId id="341" r:id="rId19"/>
    <p:sldId id="260" r:id="rId20"/>
    <p:sldId id="331" r:id="rId21"/>
    <p:sldId id="332" r:id="rId22"/>
    <p:sldId id="261" r:id="rId23"/>
    <p:sldId id="333" r:id="rId24"/>
    <p:sldId id="262" r:id="rId25"/>
    <p:sldId id="334" r:id="rId26"/>
    <p:sldId id="277" r:id="rId27"/>
    <p:sldId id="278" r:id="rId28"/>
    <p:sldId id="335" r:id="rId29"/>
  </p:sldIdLst>
  <p:sldSz cx="9144000" cy="6858000" type="screen4x3"/>
  <p:notesSz cx="6662738" cy="9926638"/>
  <p:defaultTextStyle>
    <a:defPPr>
      <a:defRPr lang="e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beth Ledner" initials="LL" lastIdx="1" clrIdx="0">
    <p:extLst>
      <p:ext uri="{19B8F6BF-5375-455C-9EA6-DF929625EA0E}">
        <p15:presenceInfo xmlns:p15="http://schemas.microsoft.com/office/powerpoint/2012/main" userId="639024814bf39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7A37"/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17" autoAdjust="0"/>
    <p:restoredTop sz="88604" autoAdjust="0"/>
  </p:normalViewPr>
  <p:slideViewPr>
    <p:cSldViewPr>
      <p:cViewPr>
        <p:scale>
          <a:sx n="55" d="100"/>
          <a:sy n="55" d="100"/>
        </p:scale>
        <p:origin x="43" y="-6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E577BA-BFC8-46E4-8086-483EF7805E3A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B162302F-E5C1-48E8-A341-B12F9B9FE3E1}">
      <dgm:prSet phldrT="[Text]" custT="1"/>
      <dgm:spPr/>
      <dgm:t>
        <a:bodyPr/>
        <a:lstStyle/>
        <a:p>
          <a:r>
            <a:rPr lang="en" sz="2000" dirty="0"/>
            <a:t>Forwarder/ Logistics company</a:t>
          </a:r>
        </a:p>
      </dgm:t>
    </dgm:pt>
    <dgm:pt modelId="{7F9690C7-0872-4E49-9DFC-49F81A0D949A}" type="parTrans" cxnId="{CC65156C-DDDC-416E-A44C-AC9F6627985E}">
      <dgm:prSet/>
      <dgm:spPr/>
      <dgm:t>
        <a:bodyPr/>
        <a:lstStyle/>
        <a:p>
          <a:endParaRPr lang="sv-SE"/>
        </a:p>
      </dgm:t>
    </dgm:pt>
    <dgm:pt modelId="{0BC66C6F-F66C-44BC-8EB6-4CD381C2FA80}" type="sibTrans" cxnId="{CC65156C-DDDC-416E-A44C-AC9F6627985E}">
      <dgm:prSet/>
      <dgm:spPr/>
      <dgm:t>
        <a:bodyPr/>
        <a:lstStyle/>
        <a:p>
          <a:endParaRPr lang="sv-SE"/>
        </a:p>
      </dgm:t>
    </dgm:pt>
    <dgm:pt modelId="{61F9CE45-D19A-484B-9B51-76FBE14ECE33}">
      <dgm:prSet phldrT="[Text]" custT="1"/>
      <dgm:spPr/>
      <dgm:t>
        <a:bodyPr/>
        <a:lstStyle/>
        <a:p>
          <a:r>
            <a:rPr lang="en" sz="1600" dirty="0"/>
            <a:t>Hauling</a:t>
          </a:r>
        </a:p>
      </dgm:t>
    </dgm:pt>
    <dgm:pt modelId="{C1E2BD3B-8A7D-477A-95B6-9BAE09C93309}" type="parTrans" cxnId="{F27BF853-0DA4-43F8-A3BB-AD28DE6FEEE2}">
      <dgm:prSet/>
      <dgm:spPr/>
      <dgm:t>
        <a:bodyPr/>
        <a:lstStyle/>
        <a:p>
          <a:endParaRPr lang="sv-SE"/>
        </a:p>
      </dgm:t>
    </dgm:pt>
    <dgm:pt modelId="{40C12153-E83B-4F3D-949D-E9DECDB1CBE4}" type="sibTrans" cxnId="{F27BF853-0DA4-43F8-A3BB-AD28DE6FEEE2}">
      <dgm:prSet/>
      <dgm:spPr/>
      <dgm:t>
        <a:bodyPr/>
        <a:lstStyle/>
        <a:p>
          <a:endParaRPr lang="sv-SE"/>
        </a:p>
      </dgm:t>
    </dgm:pt>
    <dgm:pt modelId="{A61701CD-E9C9-4C60-B65B-D73D1F78FD4E}">
      <dgm:prSet phldrT="[Text]" custT="1"/>
      <dgm:spPr/>
      <dgm:t>
        <a:bodyPr/>
        <a:lstStyle/>
        <a:p>
          <a:r>
            <a:rPr lang="en" sz="1600" dirty="0"/>
            <a:t>Ports</a:t>
          </a:r>
        </a:p>
      </dgm:t>
    </dgm:pt>
    <dgm:pt modelId="{E3A15CCE-210D-4EBB-BF47-5C87C38C8D3F}" type="parTrans" cxnId="{246A491F-971D-4D40-BBD9-4ECC5D8EC415}">
      <dgm:prSet/>
      <dgm:spPr/>
      <dgm:t>
        <a:bodyPr/>
        <a:lstStyle/>
        <a:p>
          <a:endParaRPr lang="sv-SE"/>
        </a:p>
      </dgm:t>
    </dgm:pt>
    <dgm:pt modelId="{A99A4567-F312-4593-8CD9-DC80E595DB19}" type="sibTrans" cxnId="{246A491F-971D-4D40-BBD9-4ECC5D8EC415}">
      <dgm:prSet/>
      <dgm:spPr/>
      <dgm:t>
        <a:bodyPr/>
        <a:lstStyle/>
        <a:p>
          <a:endParaRPr lang="sv-SE"/>
        </a:p>
      </dgm:t>
    </dgm:pt>
    <dgm:pt modelId="{F0314C5B-1B5B-4603-8C6E-2CB29372E455}">
      <dgm:prSet phldrT="[Text]" custT="1"/>
      <dgm:spPr/>
      <dgm:t>
        <a:bodyPr/>
        <a:lstStyle/>
        <a:p>
          <a:r>
            <a:rPr lang="en" sz="1400" dirty="0"/>
            <a:t>Collaborative partners outside Sweden</a:t>
          </a:r>
        </a:p>
      </dgm:t>
    </dgm:pt>
    <dgm:pt modelId="{3E024B50-8085-4A93-84C8-7F3DD16B7AB5}" type="parTrans" cxnId="{5272F182-C72B-45BE-9691-A61835DA6FF6}">
      <dgm:prSet/>
      <dgm:spPr/>
      <dgm:t>
        <a:bodyPr/>
        <a:lstStyle/>
        <a:p>
          <a:endParaRPr lang="sv-SE"/>
        </a:p>
      </dgm:t>
    </dgm:pt>
    <dgm:pt modelId="{558EA803-EC33-4634-9A4C-03799162E35F}" type="sibTrans" cxnId="{5272F182-C72B-45BE-9691-A61835DA6FF6}">
      <dgm:prSet/>
      <dgm:spPr/>
      <dgm:t>
        <a:bodyPr/>
        <a:lstStyle/>
        <a:p>
          <a:endParaRPr lang="sv-SE"/>
        </a:p>
      </dgm:t>
    </dgm:pt>
    <dgm:pt modelId="{15F3A3FD-7F21-46D2-AF27-0BFCA22ED0C5}">
      <dgm:prSet phldrT="[Text]" custT="1"/>
      <dgm:spPr/>
      <dgm:t>
        <a:bodyPr/>
        <a:lstStyle/>
        <a:p>
          <a:r>
            <a:rPr lang="en" sz="1400" dirty="0"/>
            <a:t>Freight terminals/ Hubs</a:t>
          </a:r>
        </a:p>
      </dgm:t>
    </dgm:pt>
    <dgm:pt modelId="{3B950503-AAF0-4E7E-B93D-9086D9A937F7}" type="parTrans" cxnId="{A5A17C15-292E-4D91-BBA5-19DBDDAA6DCF}">
      <dgm:prSet/>
      <dgm:spPr/>
      <dgm:t>
        <a:bodyPr/>
        <a:lstStyle/>
        <a:p>
          <a:endParaRPr lang="sv-SE"/>
        </a:p>
      </dgm:t>
    </dgm:pt>
    <dgm:pt modelId="{ABE217BD-0FD7-4539-A98A-9C330F8B7801}" type="sibTrans" cxnId="{A5A17C15-292E-4D91-BBA5-19DBDDAA6DCF}">
      <dgm:prSet/>
      <dgm:spPr/>
      <dgm:t>
        <a:bodyPr/>
        <a:lstStyle/>
        <a:p>
          <a:endParaRPr lang="sv-SE"/>
        </a:p>
      </dgm:t>
    </dgm:pt>
    <dgm:pt modelId="{15BAEFBF-E0AC-473D-981C-37440AE52F68}">
      <dgm:prSet phldrT="[Text]" custT="1"/>
      <dgm:spPr/>
      <dgm:t>
        <a:bodyPr/>
        <a:lstStyle/>
        <a:p>
          <a:r>
            <a:rPr lang="en" sz="1200" dirty="0"/>
            <a:t>Train operator</a:t>
          </a:r>
        </a:p>
      </dgm:t>
    </dgm:pt>
    <dgm:pt modelId="{925E09A6-2BC1-4CBC-A4CE-2088EF2F0475}" type="parTrans" cxnId="{51AAB669-3A40-40A6-8E48-E7312AFFA1FE}">
      <dgm:prSet/>
      <dgm:spPr/>
      <dgm:t>
        <a:bodyPr/>
        <a:lstStyle/>
        <a:p>
          <a:endParaRPr lang="sv-SE"/>
        </a:p>
      </dgm:t>
    </dgm:pt>
    <dgm:pt modelId="{F3481A11-05BE-4186-ADE2-AF7EF98CE026}" type="sibTrans" cxnId="{51AAB669-3A40-40A6-8E48-E7312AFFA1FE}">
      <dgm:prSet/>
      <dgm:spPr/>
      <dgm:t>
        <a:bodyPr/>
        <a:lstStyle/>
        <a:p>
          <a:endParaRPr lang="sv-SE"/>
        </a:p>
      </dgm:t>
    </dgm:pt>
    <dgm:pt modelId="{1A32DD14-D2D3-4714-A0F1-F861509D7F79}">
      <dgm:prSet phldrT="[Text]"/>
      <dgm:spPr/>
      <dgm:t>
        <a:bodyPr/>
        <a:lstStyle/>
        <a:p>
          <a:endParaRPr lang="sv-SE"/>
        </a:p>
      </dgm:t>
    </dgm:pt>
    <dgm:pt modelId="{E02468CD-8A3F-4957-8F63-ABC7B4AC1BEA}" type="parTrans" cxnId="{321AC414-6FCE-4428-9892-A3C09EBB67CF}">
      <dgm:prSet/>
      <dgm:spPr/>
      <dgm:t>
        <a:bodyPr/>
        <a:lstStyle/>
        <a:p>
          <a:endParaRPr lang="sv-SE"/>
        </a:p>
      </dgm:t>
    </dgm:pt>
    <dgm:pt modelId="{80955E29-ED09-43F8-8B70-9DFD6F51F77C}" type="sibTrans" cxnId="{321AC414-6FCE-4428-9892-A3C09EBB67CF}">
      <dgm:prSet/>
      <dgm:spPr/>
      <dgm:t>
        <a:bodyPr/>
        <a:lstStyle/>
        <a:p>
          <a:endParaRPr lang="sv-SE"/>
        </a:p>
      </dgm:t>
    </dgm:pt>
    <dgm:pt modelId="{D07F7964-10BA-4B1B-9C74-C7EA08C63F0B}">
      <dgm:prSet phldrT="[Text]" custT="1"/>
      <dgm:spPr/>
      <dgm:t>
        <a:bodyPr/>
        <a:lstStyle/>
        <a:p>
          <a:r>
            <a:rPr lang="en" sz="1400" dirty="0"/>
            <a:t>Airline</a:t>
          </a:r>
        </a:p>
      </dgm:t>
    </dgm:pt>
    <dgm:pt modelId="{54BA6CDC-8F50-4ADB-BF6B-53CB2E475F2E}" type="parTrans" cxnId="{411D54BD-1ECB-4280-9624-FEC7BF6E7785}">
      <dgm:prSet/>
      <dgm:spPr/>
      <dgm:t>
        <a:bodyPr/>
        <a:lstStyle/>
        <a:p>
          <a:endParaRPr lang="sv-SE"/>
        </a:p>
      </dgm:t>
    </dgm:pt>
    <dgm:pt modelId="{C51871A4-F476-4DC3-9632-79A29EA68763}" type="sibTrans" cxnId="{411D54BD-1ECB-4280-9624-FEC7BF6E7785}">
      <dgm:prSet/>
      <dgm:spPr/>
      <dgm:t>
        <a:bodyPr/>
        <a:lstStyle/>
        <a:p>
          <a:endParaRPr lang="sv-SE"/>
        </a:p>
      </dgm:t>
    </dgm:pt>
    <dgm:pt modelId="{2CC3C030-2250-4A7E-945A-7ECC3FE5A015}">
      <dgm:prSet phldrT="[Text]" custRadScaleRad="98267" custRadScaleInc="84940"/>
      <dgm:spPr/>
      <dgm:t>
        <a:bodyPr/>
        <a:lstStyle/>
        <a:p>
          <a:endParaRPr lang="sv-SE"/>
        </a:p>
      </dgm:t>
    </dgm:pt>
    <dgm:pt modelId="{D4F64953-BEA5-4B7D-B939-259F033D253D}" type="parTrans" cxnId="{3869E256-12AD-4E5D-9DC5-AF29B6D066A8}">
      <dgm:prSet/>
      <dgm:spPr/>
      <dgm:t>
        <a:bodyPr/>
        <a:lstStyle/>
        <a:p>
          <a:endParaRPr lang="sv-SE"/>
        </a:p>
      </dgm:t>
    </dgm:pt>
    <dgm:pt modelId="{C4190F01-EA3B-4217-8F5E-A55EDBE56F88}" type="sibTrans" cxnId="{3869E256-12AD-4E5D-9DC5-AF29B6D066A8}">
      <dgm:prSet/>
      <dgm:spPr/>
      <dgm:t>
        <a:bodyPr/>
        <a:lstStyle/>
        <a:p>
          <a:endParaRPr lang="sv-SE"/>
        </a:p>
      </dgm:t>
    </dgm:pt>
    <dgm:pt modelId="{0EB7A413-5AD5-46EC-A520-59801F9DA3ED}">
      <dgm:prSet phldrT="[Text]" custT="1"/>
      <dgm:spPr/>
      <dgm:t>
        <a:bodyPr/>
        <a:lstStyle/>
        <a:p>
          <a:r>
            <a:rPr lang="en" sz="1400" dirty="0"/>
            <a:t>Shipping company</a:t>
          </a:r>
        </a:p>
      </dgm:t>
    </dgm:pt>
    <dgm:pt modelId="{9E32B586-E712-4527-9B82-86B6F1D2F78E}" type="parTrans" cxnId="{6139DBB7-1C03-45C8-B52B-FC98E4D48FEF}">
      <dgm:prSet/>
      <dgm:spPr/>
      <dgm:t>
        <a:bodyPr/>
        <a:lstStyle/>
        <a:p>
          <a:endParaRPr lang="sv-SE"/>
        </a:p>
      </dgm:t>
    </dgm:pt>
    <dgm:pt modelId="{68168A50-E752-485F-A68D-E3FF05CAE7A6}" type="sibTrans" cxnId="{6139DBB7-1C03-45C8-B52B-FC98E4D48FEF}">
      <dgm:prSet/>
      <dgm:spPr/>
      <dgm:t>
        <a:bodyPr/>
        <a:lstStyle/>
        <a:p>
          <a:endParaRPr lang="sv-SE"/>
        </a:p>
      </dgm:t>
    </dgm:pt>
    <dgm:pt modelId="{99EEB6E7-DE1D-4C41-B916-BBB1689915A1}">
      <dgm:prSet phldrT="[Text]"/>
      <dgm:spPr/>
      <dgm:t>
        <a:bodyPr/>
        <a:lstStyle/>
        <a:p>
          <a:endParaRPr lang="sv-SE"/>
        </a:p>
      </dgm:t>
    </dgm:pt>
    <dgm:pt modelId="{CE48C4C6-556A-490B-A63C-0E13F3B415AE}" type="parTrans" cxnId="{2ABACCAB-00D3-4300-A8E8-0BF0CE097AAA}">
      <dgm:prSet/>
      <dgm:spPr/>
      <dgm:t>
        <a:bodyPr/>
        <a:lstStyle/>
        <a:p>
          <a:endParaRPr lang="sv-SE"/>
        </a:p>
      </dgm:t>
    </dgm:pt>
    <dgm:pt modelId="{919514EB-EACD-43DB-B3C9-4A5EB54ECAB0}" type="sibTrans" cxnId="{2ABACCAB-00D3-4300-A8E8-0BF0CE097AAA}">
      <dgm:prSet/>
      <dgm:spPr/>
      <dgm:t>
        <a:bodyPr/>
        <a:lstStyle/>
        <a:p>
          <a:endParaRPr lang="sv-SE"/>
        </a:p>
      </dgm:t>
    </dgm:pt>
    <dgm:pt modelId="{A66B26E8-57AC-430A-A4A6-BF49A4BC0E57}">
      <dgm:prSet phldrT="[Text]" custT="1"/>
      <dgm:spPr/>
      <dgm:t>
        <a:bodyPr/>
        <a:lstStyle/>
        <a:p>
          <a:r>
            <a:rPr lang="en" sz="1400" dirty="0"/>
            <a:t>Collaborative partners within Sweden</a:t>
          </a:r>
        </a:p>
      </dgm:t>
    </dgm:pt>
    <dgm:pt modelId="{1C592CBA-8E37-4C51-A275-39929B7B1D51}" type="parTrans" cxnId="{2B0BA80F-C11E-4C29-A430-1754E42CF88D}">
      <dgm:prSet/>
      <dgm:spPr/>
      <dgm:t>
        <a:bodyPr/>
        <a:lstStyle/>
        <a:p>
          <a:endParaRPr lang="sv-SE"/>
        </a:p>
      </dgm:t>
    </dgm:pt>
    <dgm:pt modelId="{A913179C-445D-4E33-8959-27A1327C186B}" type="sibTrans" cxnId="{2B0BA80F-C11E-4C29-A430-1754E42CF88D}">
      <dgm:prSet/>
      <dgm:spPr/>
      <dgm:t>
        <a:bodyPr/>
        <a:lstStyle/>
        <a:p>
          <a:endParaRPr lang="sv-SE"/>
        </a:p>
      </dgm:t>
    </dgm:pt>
    <dgm:pt modelId="{AA5A73E0-367C-45AB-93D8-AD765E1B2458}" type="pres">
      <dgm:prSet presAssocID="{5CE577BA-BFC8-46E4-8086-483EF7805E3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68EF91-DE17-4852-9ACC-0E95D9240D19}" type="pres">
      <dgm:prSet presAssocID="{B162302F-E5C1-48E8-A341-B12F9B9FE3E1}" presName="centerShape" presStyleLbl="node0" presStyleIdx="0" presStyleCnt="1" custScaleX="201787" custScaleY="107517" custLinFactNeighborX="3059" custLinFactNeighborY="-380"/>
      <dgm:spPr/>
    </dgm:pt>
    <dgm:pt modelId="{0CE82FEA-61EB-47EE-9654-E9A786BE2744}" type="pres">
      <dgm:prSet presAssocID="{61F9CE45-D19A-484B-9B51-76FBE14ECE33}" presName="node" presStyleLbl="node1" presStyleIdx="0" presStyleCnt="8" custRadScaleRad="103806" custRadScaleInc="51851">
        <dgm:presLayoutVars>
          <dgm:bulletEnabled val="1"/>
        </dgm:presLayoutVars>
      </dgm:prSet>
      <dgm:spPr/>
    </dgm:pt>
    <dgm:pt modelId="{ABB186B6-F217-4E68-A3DC-5BCFEE53EA3F}" type="pres">
      <dgm:prSet presAssocID="{61F9CE45-D19A-484B-9B51-76FBE14ECE33}" presName="dummy" presStyleCnt="0"/>
      <dgm:spPr/>
    </dgm:pt>
    <dgm:pt modelId="{98017358-B63A-43B8-999E-FA1CBD1E07F0}" type="pres">
      <dgm:prSet presAssocID="{40C12153-E83B-4F3D-949D-E9DECDB1CBE4}" presName="sibTrans" presStyleLbl="sibTrans2D1" presStyleIdx="0" presStyleCnt="8"/>
      <dgm:spPr/>
    </dgm:pt>
    <dgm:pt modelId="{29DB0BEB-E510-426A-945B-E83A7E35FE5C}" type="pres">
      <dgm:prSet presAssocID="{A61701CD-E9C9-4C60-B65B-D73D1F78FD4E}" presName="node" presStyleLbl="node1" presStyleIdx="1" presStyleCnt="8" custScaleX="127002" custScaleY="105306" custRadScaleRad="106540" custRadScaleInc="37672">
        <dgm:presLayoutVars>
          <dgm:bulletEnabled val="1"/>
        </dgm:presLayoutVars>
      </dgm:prSet>
      <dgm:spPr/>
    </dgm:pt>
    <dgm:pt modelId="{AECF14F7-C7EA-4EC7-966E-48D57CFAAB1F}" type="pres">
      <dgm:prSet presAssocID="{A61701CD-E9C9-4C60-B65B-D73D1F78FD4E}" presName="dummy" presStyleCnt="0"/>
      <dgm:spPr/>
    </dgm:pt>
    <dgm:pt modelId="{14BF0BF9-541F-48AF-A784-E284374543D2}" type="pres">
      <dgm:prSet presAssocID="{A99A4567-F312-4593-8CD9-DC80E595DB19}" presName="sibTrans" presStyleLbl="sibTrans2D1" presStyleIdx="1" presStyleCnt="8"/>
      <dgm:spPr/>
    </dgm:pt>
    <dgm:pt modelId="{94161060-1917-4A95-8E88-42BEA387F063}" type="pres">
      <dgm:prSet presAssocID="{0EB7A413-5AD5-46EC-A520-59801F9DA3ED}" presName="node" presStyleLbl="node1" presStyleIdx="2" presStyleCnt="8" custRadScaleRad="100941" custRadScaleInc="20967">
        <dgm:presLayoutVars>
          <dgm:bulletEnabled val="1"/>
        </dgm:presLayoutVars>
      </dgm:prSet>
      <dgm:spPr/>
    </dgm:pt>
    <dgm:pt modelId="{36909556-742F-454F-8CA8-01A509D950F8}" type="pres">
      <dgm:prSet presAssocID="{0EB7A413-5AD5-46EC-A520-59801F9DA3ED}" presName="dummy" presStyleCnt="0"/>
      <dgm:spPr/>
    </dgm:pt>
    <dgm:pt modelId="{C89D73E7-E0B7-46A9-8014-3C4BC924E0D8}" type="pres">
      <dgm:prSet presAssocID="{68168A50-E752-485F-A68D-E3FF05CAE7A6}" presName="sibTrans" presStyleLbl="sibTrans2D1" presStyleIdx="2" presStyleCnt="8"/>
      <dgm:spPr/>
    </dgm:pt>
    <dgm:pt modelId="{5DD57FB3-EE11-4B03-85FC-A00086CD62BF}" type="pres">
      <dgm:prSet presAssocID="{D07F7964-10BA-4B1B-9C74-C7EA08C63F0B}" presName="node" presStyleLbl="node1" presStyleIdx="3" presStyleCnt="8" custScaleX="136440" custScaleY="106756" custRadScaleRad="96129" custRadScaleInc="-21745">
        <dgm:presLayoutVars>
          <dgm:bulletEnabled val="1"/>
        </dgm:presLayoutVars>
      </dgm:prSet>
      <dgm:spPr/>
    </dgm:pt>
    <dgm:pt modelId="{79CC9199-A0A0-4900-8E6C-FDC29BDA33F4}" type="pres">
      <dgm:prSet presAssocID="{D07F7964-10BA-4B1B-9C74-C7EA08C63F0B}" presName="dummy" presStyleCnt="0"/>
      <dgm:spPr/>
    </dgm:pt>
    <dgm:pt modelId="{C5C86893-0D53-4D4D-9553-4401C6AFB3D3}" type="pres">
      <dgm:prSet presAssocID="{C51871A4-F476-4DC3-9632-79A29EA68763}" presName="sibTrans" presStyleLbl="sibTrans2D1" presStyleIdx="3" presStyleCnt="8"/>
      <dgm:spPr/>
    </dgm:pt>
    <dgm:pt modelId="{489D5616-6BA2-4319-A1EF-917D5433A287}" type="pres">
      <dgm:prSet presAssocID="{F0314C5B-1B5B-4603-8C6E-2CB29372E455}" presName="node" presStyleLbl="node1" presStyleIdx="4" presStyleCnt="8" custScaleX="187772" custScaleY="139961" custRadScaleRad="104765" custRadScaleInc="-49740">
        <dgm:presLayoutVars>
          <dgm:bulletEnabled val="1"/>
        </dgm:presLayoutVars>
      </dgm:prSet>
      <dgm:spPr/>
    </dgm:pt>
    <dgm:pt modelId="{4F593014-40A9-4DD3-B00B-6AAC90775585}" type="pres">
      <dgm:prSet presAssocID="{F0314C5B-1B5B-4603-8C6E-2CB29372E455}" presName="dummy" presStyleCnt="0"/>
      <dgm:spPr/>
    </dgm:pt>
    <dgm:pt modelId="{0FCC4579-C9C2-4A72-B03F-721A32437FE5}" type="pres">
      <dgm:prSet presAssocID="{558EA803-EC33-4634-9A4C-03799162E35F}" presName="sibTrans" presStyleLbl="sibTrans2D1" presStyleIdx="4" presStyleCnt="8"/>
      <dgm:spPr/>
    </dgm:pt>
    <dgm:pt modelId="{B3E66405-5D84-45C4-9DAA-910EDFBF8B79}" type="pres">
      <dgm:prSet presAssocID="{A66B26E8-57AC-430A-A4A6-BF49A4BC0E57}" presName="node" presStyleLbl="node1" presStyleIdx="5" presStyleCnt="8" custScaleX="137227" custScaleY="105120" custRadScaleRad="91429" custRadScaleInc="37734">
        <dgm:presLayoutVars>
          <dgm:bulletEnabled val="1"/>
        </dgm:presLayoutVars>
      </dgm:prSet>
      <dgm:spPr/>
    </dgm:pt>
    <dgm:pt modelId="{96AC9E9F-0440-4680-A16D-FA553EA186ED}" type="pres">
      <dgm:prSet presAssocID="{A66B26E8-57AC-430A-A4A6-BF49A4BC0E57}" presName="dummy" presStyleCnt="0"/>
      <dgm:spPr/>
    </dgm:pt>
    <dgm:pt modelId="{67342EF9-8766-4EEB-8D28-18608A8CA766}" type="pres">
      <dgm:prSet presAssocID="{A913179C-445D-4E33-8959-27A1327C186B}" presName="sibTrans" presStyleLbl="sibTrans2D1" presStyleIdx="5" presStyleCnt="8"/>
      <dgm:spPr/>
    </dgm:pt>
    <dgm:pt modelId="{AC487852-B86F-4084-A660-3F66420D92DC}" type="pres">
      <dgm:prSet presAssocID="{15F3A3FD-7F21-46D2-AF27-0BFCA22ED0C5}" presName="node" presStyleLbl="node1" presStyleIdx="6" presStyleCnt="8" custScaleX="178340" custScaleY="118344" custRadScaleRad="99546" custRadScaleInc="72208">
        <dgm:presLayoutVars>
          <dgm:bulletEnabled val="1"/>
        </dgm:presLayoutVars>
      </dgm:prSet>
      <dgm:spPr/>
    </dgm:pt>
    <dgm:pt modelId="{5ED19AE3-2DA8-4757-BAF2-40AEFC3952BA}" type="pres">
      <dgm:prSet presAssocID="{15F3A3FD-7F21-46D2-AF27-0BFCA22ED0C5}" presName="dummy" presStyleCnt="0"/>
      <dgm:spPr/>
    </dgm:pt>
    <dgm:pt modelId="{81741A57-7BF8-4C82-90AD-D055F3A88C68}" type="pres">
      <dgm:prSet presAssocID="{ABE217BD-0FD7-4539-A98A-9C330F8B7801}" presName="sibTrans" presStyleLbl="sibTrans2D1" presStyleIdx="6" presStyleCnt="8"/>
      <dgm:spPr/>
    </dgm:pt>
    <dgm:pt modelId="{2D58351B-D316-4719-8158-18BFC4850CB0}" type="pres">
      <dgm:prSet presAssocID="{15BAEFBF-E0AC-473D-981C-37440AE52F68}" presName="node" presStyleLbl="node1" presStyleIdx="7" presStyleCnt="8" custScaleX="135691" custScaleY="127705" custRadScaleRad="103806" custRadScaleInc="51851">
        <dgm:presLayoutVars>
          <dgm:bulletEnabled val="1"/>
        </dgm:presLayoutVars>
      </dgm:prSet>
      <dgm:spPr/>
    </dgm:pt>
    <dgm:pt modelId="{E70ED4EB-087C-4D32-968D-F98CA8D6840C}" type="pres">
      <dgm:prSet presAssocID="{15BAEFBF-E0AC-473D-981C-37440AE52F68}" presName="dummy" presStyleCnt="0"/>
      <dgm:spPr/>
    </dgm:pt>
    <dgm:pt modelId="{A02187DA-1397-44FC-B38F-74642E0380FA}" type="pres">
      <dgm:prSet presAssocID="{F3481A11-05BE-4186-ADE2-AF7EF98CE026}" presName="sibTrans" presStyleLbl="sibTrans2D1" presStyleIdx="7" presStyleCnt="8"/>
      <dgm:spPr/>
    </dgm:pt>
  </dgm:ptLst>
  <dgm:cxnLst>
    <dgm:cxn modelId="{D5C83A03-F69E-45FA-982F-BDC33C2E31E8}" type="presOf" srcId="{D07F7964-10BA-4B1B-9C74-C7EA08C63F0B}" destId="{5DD57FB3-EE11-4B03-85FC-A00086CD62BF}" srcOrd="0" destOrd="0" presId="urn:microsoft.com/office/officeart/2005/8/layout/radial6"/>
    <dgm:cxn modelId="{2B0BA80F-C11E-4C29-A430-1754E42CF88D}" srcId="{B162302F-E5C1-48E8-A341-B12F9B9FE3E1}" destId="{A66B26E8-57AC-430A-A4A6-BF49A4BC0E57}" srcOrd="5" destOrd="0" parTransId="{1C592CBA-8E37-4C51-A275-39929B7B1D51}" sibTransId="{A913179C-445D-4E33-8959-27A1327C186B}"/>
    <dgm:cxn modelId="{321AC414-6FCE-4428-9892-A3C09EBB67CF}" srcId="{5CE577BA-BFC8-46E4-8086-483EF7805E3A}" destId="{1A32DD14-D2D3-4714-A0F1-F861509D7F79}" srcOrd="1" destOrd="0" parTransId="{E02468CD-8A3F-4957-8F63-ABC7B4AC1BEA}" sibTransId="{80955E29-ED09-43F8-8B70-9DFD6F51F77C}"/>
    <dgm:cxn modelId="{A5A17C15-292E-4D91-BBA5-19DBDDAA6DCF}" srcId="{B162302F-E5C1-48E8-A341-B12F9B9FE3E1}" destId="{15F3A3FD-7F21-46D2-AF27-0BFCA22ED0C5}" srcOrd="6" destOrd="0" parTransId="{3B950503-AAF0-4E7E-B93D-9086D9A937F7}" sibTransId="{ABE217BD-0FD7-4539-A98A-9C330F8B7801}"/>
    <dgm:cxn modelId="{6E3BD019-F1FB-409B-A02D-3BA3E18E0C20}" type="presOf" srcId="{15BAEFBF-E0AC-473D-981C-37440AE52F68}" destId="{2D58351B-D316-4719-8158-18BFC4850CB0}" srcOrd="0" destOrd="0" presId="urn:microsoft.com/office/officeart/2005/8/layout/radial6"/>
    <dgm:cxn modelId="{246A491F-971D-4D40-BBD9-4ECC5D8EC415}" srcId="{B162302F-E5C1-48E8-A341-B12F9B9FE3E1}" destId="{A61701CD-E9C9-4C60-B65B-D73D1F78FD4E}" srcOrd="1" destOrd="0" parTransId="{E3A15CCE-210D-4EBB-BF47-5C87C38C8D3F}" sibTransId="{A99A4567-F312-4593-8CD9-DC80E595DB19}"/>
    <dgm:cxn modelId="{1BEE5428-F772-42E9-B1CD-924D386E3AC0}" type="presOf" srcId="{0EB7A413-5AD5-46EC-A520-59801F9DA3ED}" destId="{94161060-1917-4A95-8E88-42BEA387F063}" srcOrd="0" destOrd="0" presId="urn:microsoft.com/office/officeart/2005/8/layout/radial6"/>
    <dgm:cxn modelId="{51AAB669-3A40-40A6-8E48-E7312AFFA1FE}" srcId="{B162302F-E5C1-48E8-A341-B12F9B9FE3E1}" destId="{15BAEFBF-E0AC-473D-981C-37440AE52F68}" srcOrd="7" destOrd="0" parTransId="{925E09A6-2BC1-4CBC-A4CE-2088EF2F0475}" sibTransId="{F3481A11-05BE-4186-ADE2-AF7EF98CE026}"/>
    <dgm:cxn modelId="{CC65156C-DDDC-416E-A44C-AC9F6627985E}" srcId="{5CE577BA-BFC8-46E4-8086-483EF7805E3A}" destId="{B162302F-E5C1-48E8-A341-B12F9B9FE3E1}" srcOrd="0" destOrd="0" parTransId="{7F9690C7-0872-4E49-9DFC-49F81A0D949A}" sibTransId="{0BC66C6F-F66C-44BC-8EB6-4CD381C2FA80}"/>
    <dgm:cxn modelId="{625FA64E-1801-44A5-9A47-51538EA9E1D9}" type="presOf" srcId="{C51871A4-F476-4DC3-9632-79A29EA68763}" destId="{C5C86893-0D53-4D4D-9553-4401C6AFB3D3}" srcOrd="0" destOrd="0" presId="urn:microsoft.com/office/officeart/2005/8/layout/radial6"/>
    <dgm:cxn modelId="{DA8BA273-65DC-4CD5-B15F-A9D320958DFF}" type="presOf" srcId="{A99A4567-F312-4593-8CD9-DC80E595DB19}" destId="{14BF0BF9-541F-48AF-A784-E284374543D2}" srcOrd="0" destOrd="0" presId="urn:microsoft.com/office/officeart/2005/8/layout/radial6"/>
    <dgm:cxn modelId="{F27BF853-0DA4-43F8-A3BB-AD28DE6FEEE2}" srcId="{B162302F-E5C1-48E8-A341-B12F9B9FE3E1}" destId="{61F9CE45-D19A-484B-9B51-76FBE14ECE33}" srcOrd="0" destOrd="0" parTransId="{C1E2BD3B-8A7D-477A-95B6-9BAE09C93309}" sibTransId="{40C12153-E83B-4F3D-949D-E9DECDB1CBE4}"/>
    <dgm:cxn modelId="{15377A56-5161-446E-A6CF-D870E5BBBE44}" type="presOf" srcId="{ABE217BD-0FD7-4539-A98A-9C330F8B7801}" destId="{81741A57-7BF8-4C82-90AD-D055F3A88C68}" srcOrd="0" destOrd="0" presId="urn:microsoft.com/office/officeart/2005/8/layout/radial6"/>
    <dgm:cxn modelId="{3869E256-12AD-4E5D-9DC5-AF29B6D066A8}" srcId="{5CE577BA-BFC8-46E4-8086-483EF7805E3A}" destId="{2CC3C030-2250-4A7E-945A-7ECC3FE5A015}" srcOrd="2" destOrd="0" parTransId="{D4F64953-BEA5-4B7D-B939-259F033D253D}" sibTransId="{C4190F01-EA3B-4217-8F5E-A55EDBE56F88}"/>
    <dgm:cxn modelId="{A5725957-9EE4-45DC-AA3B-2E4388ABF02F}" type="presOf" srcId="{A913179C-445D-4E33-8959-27A1327C186B}" destId="{67342EF9-8766-4EEB-8D28-18608A8CA766}" srcOrd="0" destOrd="0" presId="urn:microsoft.com/office/officeart/2005/8/layout/radial6"/>
    <dgm:cxn modelId="{2E3FF480-F113-4BC8-832F-628B4C06ECFC}" type="presOf" srcId="{40C12153-E83B-4F3D-949D-E9DECDB1CBE4}" destId="{98017358-B63A-43B8-999E-FA1CBD1E07F0}" srcOrd="0" destOrd="0" presId="urn:microsoft.com/office/officeart/2005/8/layout/radial6"/>
    <dgm:cxn modelId="{5272F182-C72B-45BE-9691-A61835DA6FF6}" srcId="{B162302F-E5C1-48E8-A341-B12F9B9FE3E1}" destId="{F0314C5B-1B5B-4603-8C6E-2CB29372E455}" srcOrd="4" destOrd="0" parTransId="{3E024B50-8085-4A93-84C8-7F3DD16B7AB5}" sibTransId="{558EA803-EC33-4634-9A4C-03799162E35F}"/>
    <dgm:cxn modelId="{D5969392-1B95-46EC-8D2D-C47067475E5C}" type="presOf" srcId="{68168A50-E752-485F-A68D-E3FF05CAE7A6}" destId="{C89D73E7-E0B7-46A9-8014-3C4BC924E0D8}" srcOrd="0" destOrd="0" presId="urn:microsoft.com/office/officeart/2005/8/layout/radial6"/>
    <dgm:cxn modelId="{B409E994-6D43-4B18-AF03-EC318316A33F}" type="presOf" srcId="{61F9CE45-D19A-484B-9B51-76FBE14ECE33}" destId="{0CE82FEA-61EB-47EE-9654-E9A786BE2744}" srcOrd="0" destOrd="0" presId="urn:microsoft.com/office/officeart/2005/8/layout/radial6"/>
    <dgm:cxn modelId="{A90B59A3-2E35-4115-841F-2AC5670978F0}" type="presOf" srcId="{15F3A3FD-7F21-46D2-AF27-0BFCA22ED0C5}" destId="{AC487852-B86F-4084-A660-3F66420D92DC}" srcOrd="0" destOrd="0" presId="urn:microsoft.com/office/officeart/2005/8/layout/radial6"/>
    <dgm:cxn modelId="{A6A297A5-950D-4965-9C45-75E0611DCF72}" type="presOf" srcId="{F0314C5B-1B5B-4603-8C6E-2CB29372E455}" destId="{489D5616-6BA2-4319-A1EF-917D5433A287}" srcOrd="0" destOrd="0" presId="urn:microsoft.com/office/officeart/2005/8/layout/radial6"/>
    <dgm:cxn modelId="{D32D68A9-9FF9-4285-8DEB-4C0CE6B71C2D}" type="presOf" srcId="{A66B26E8-57AC-430A-A4A6-BF49A4BC0E57}" destId="{B3E66405-5D84-45C4-9DAA-910EDFBF8B79}" srcOrd="0" destOrd="0" presId="urn:microsoft.com/office/officeart/2005/8/layout/radial6"/>
    <dgm:cxn modelId="{2ABACCAB-00D3-4300-A8E8-0BF0CE097AAA}" srcId="{5CE577BA-BFC8-46E4-8086-483EF7805E3A}" destId="{99EEB6E7-DE1D-4C41-B916-BBB1689915A1}" srcOrd="3" destOrd="0" parTransId="{CE48C4C6-556A-490B-A63C-0E13F3B415AE}" sibTransId="{919514EB-EACD-43DB-B3C9-4A5EB54ECAB0}"/>
    <dgm:cxn modelId="{BABBC7B5-71E8-40E8-85B5-9799873AD394}" type="presOf" srcId="{558EA803-EC33-4634-9A4C-03799162E35F}" destId="{0FCC4579-C9C2-4A72-B03F-721A32437FE5}" srcOrd="0" destOrd="0" presId="urn:microsoft.com/office/officeart/2005/8/layout/radial6"/>
    <dgm:cxn modelId="{6139DBB7-1C03-45C8-B52B-FC98E4D48FEF}" srcId="{B162302F-E5C1-48E8-A341-B12F9B9FE3E1}" destId="{0EB7A413-5AD5-46EC-A520-59801F9DA3ED}" srcOrd="2" destOrd="0" parTransId="{9E32B586-E712-4527-9B82-86B6F1D2F78E}" sibTransId="{68168A50-E752-485F-A68D-E3FF05CAE7A6}"/>
    <dgm:cxn modelId="{411D54BD-1ECB-4280-9624-FEC7BF6E7785}" srcId="{B162302F-E5C1-48E8-A341-B12F9B9FE3E1}" destId="{D07F7964-10BA-4B1B-9C74-C7EA08C63F0B}" srcOrd="3" destOrd="0" parTransId="{54BA6CDC-8F50-4ADB-BF6B-53CB2E475F2E}" sibTransId="{C51871A4-F476-4DC3-9632-79A29EA68763}"/>
    <dgm:cxn modelId="{1DDEAACC-3244-4004-8C35-65F7958DCAFA}" type="presOf" srcId="{A61701CD-E9C9-4C60-B65B-D73D1F78FD4E}" destId="{29DB0BEB-E510-426A-945B-E83A7E35FE5C}" srcOrd="0" destOrd="0" presId="urn:microsoft.com/office/officeart/2005/8/layout/radial6"/>
    <dgm:cxn modelId="{3AAE17D3-A7FE-4C96-B9E0-E652449DD051}" type="presOf" srcId="{5CE577BA-BFC8-46E4-8086-483EF7805E3A}" destId="{AA5A73E0-367C-45AB-93D8-AD765E1B2458}" srcOrd="0" destOrd="0" presId="urn:microsoft.com/office/officeart/2005/8/layout/radial6"/>
    <dgm:cxn modelId="{BCA855EF-6445-48A8-AC7E-966BA4716C00}" type="presOf" srcId="{F3481A11-05BE-4186-ADE2-AF7EF98CE026}" destId="{A02187DA-1397-44FC-B38F-74642E0380FA}" srcOrd="0" destOrd="0" presId="urn:microsoft.com/office/officeart/2005/8/layout/radial6"/>
    <dgm:cxn modelId="{E22E31F6-789A-4871-81B2-B0A42309D87F}" type="presOf" srcId="{B162302F-E5C1-48E8-A341-B12F9B9FE3E1}" destId="{DF68EF91-DE17-4852-9ACC-0E95D9240D19}" srcOrd="0" destOrd="0" presId="urn:microsoft.com/office/officeart/2005/8/layout/radial6"/>
    <dgm:cxn modelId="{E3B6EB03-F329-4B05-BE38-719F847A3238}" type="presParOf" srcId="{AA5A73E0-367C-45AB-93D8-AD765E1B2458}" destId="{DF68EF91-DE17-4852-9ACC-0E95D9240D19}" srcOrd="0" destOrd="0" presId="urn:microsoft.com/office/officeart/2005/8/layout/radial6"/>
    <dgm:cxn modelId="{7D47B573-816A-422A-B1A1-ED1497D21455}" type="presParOf" srcId="{AA5A73E0-367C-45AB-93D8-AD765E1B2458}" destId="{0CE82FEA-61EB-47EE-9654-E9A786BE2744}" srcOrd="1" destOrd="0" presId="urn:microsoft.com/office/officeart/2005/8/layout/radial6"/>
    <dgm:cxn modelId="{08E600BF-12A2-46FF-947C-32CC65879B07}" type="presParOf" srcId="{AA5A73E0-367C-45AB-93D8-AD765E1B2458}" destId="{ABB186B6-F217-4E68-A3DC-5BCFEE53EA3F}" srcOrd="2" destOrd="0" presId="urn:microsoft.com/office/officeart/2005/8/layout/radial6"/>
    <dgm:cxn modelId="{69EA552C-8E50-46F6-B8B2-95DCB4E1351F}" type="presParOf" srcId="{AA5A73E0-367C-45AB-93D8-AD765E1B2458}" destId="{98017358-B63A-43B8-999E-FA1CBD1E07F0}" srcOrd="3" destOrd="0" presId="urn:microsoft.com/office/officeart/2005/8/layout/radial6"/>
    <dgm:cxn modelId="{ADC7C389-2458-43D5-BB42-0CCF0FB1E6ED}" type="presParOf" srcId="{AA5A73E0-367C-45AB-93D8-AD765E1B2458}" destId="{29DB0BEB-E510-426A-945B-E83A7E35FE5C}" srcOrd="4" destOrd="0" presId="urn:microsoft.com/office/officeart/2005/8/layout/radial6"/>
    <dgm:cxn modelId="{9ADFCDFA-50DF-4A42-951E-33EBB0943AAA}" type="presParOf" srcId="{AA5A73E0-367C-45AB-93D8-AD765E1B2458}" destId="{AECF14F7-C7EA-4EC7-966E-48D57CFAAB1F}" srcOrd="5" destOrd="0" presId="urn:microsoft.com/office/officeart/2005/8/layout/radial6"/>
    <dgm:cxn modelId="{5A4BE0FE-893F-425A-A8BF-24CA90CD8DBB}" type="presParOf" srcId="{AA5A73E0-367C-45AB-93D8-AD765E1B2458}" destId="{14BF0BF9-541F-48AF-A784-E284374543D2}" srcOrd="6" destOrd="0" presId="urn:microsoft.com/office/officeart/2005/8/layout/radial6"/>
    <dgm:cxn modelId="{DFECC845-7DE2-454F-90D2-918276A5025C}" type="presParOf" srcId="{AA5A73E0-367C-45AB-93D8-AD765E1B2458}" destId="{94161060-1917-4A95-8E88-42BEA387F063}" srcOrd="7" destOrd="0" presId="urn:microsoft.com/office/officeart/2005/8/layout/radial6"/>
    <dgm:cxn modelId="{48480F6C-8496-44A1-9648-52F6238D2025}" type="presParOf" srcId="{AA5A73E0-367C-45AB-93D8-AD765E1B2458}" destId="{36909556-742F-454F-8CA8-01A509D950F8}" srcOrd="8" destOrd="0" presId="urn:microsoft.com/office/officeart/2005/8/layout/radial6"/>
    <dgm:cxn modelId="{ED09C28A-2518-4E9B-BE25-C27EA3DE34A6}" type="presParOf" srcId="{AA5A73E0-367C-45AB-93D8-AD765E1B2458}" destId="{C89D73E7-E0B7-46A9-8014-3C4BC924E0D8}" srcOrd="9" destOrd="0" presId="urn:microsoft.com/office/officeart/2005/8/layout/radial6"/>
    <dgm:cxn modelId="{E96AC084-EBD5-4B12-B02E-8D6FA6BA8F89}" type="presParOf" srcId="{AA5A73E0-367C-45AB-93D8-AD765E1B2458}" destId="{5DD57FB3-EE11-4B03-85FC-A00086CD62BF}" srcOrd="10" destOrd="0" presId="urn:microsoft.com/office/officeart/2005/8/layout/radial6"/>
    <dgm:cxn modelId="{B8553D5D-3B57-4AB0-A74C-0650D00EBFC8}" type="presParOf" srcId="{AA5A73E0-367C-45AB-93D8-AD765E1B2458}" destId="{79CC9199-A0A0-4900-8E6C-FDC29BDA33F4}" srcOrd="11" destOrd="0" presId="urn:microsoft.com/office/officeart/2005/8/layout/radial6"/>
    <dgm:cxn modelId="{BBC5EFEA-6408-43B8-A57D-03323967E9D6}" type="presParOf" srcId="{AA5A73E0-367C-45AB-93D8-AD765E1B2458}" destId="{C5C86893-0D53-4D4D-9553-4401C6AFB3D3}" srcOrd="12" destOrd="0" presId="urn:microsoft.com/office/officeart/2005/8/layout/radial6"/>
    <dgm:cxn modelId="{91921239-5C82-41E1-ABD9-7D0602641862}" type="presParOf" srcId="{AA5A73E0-367C-45AB-93D8-AD765E1B2458}" destId="{489D5616-6BA2-4319-A1EF-917D5433A287}" srcOrd="13" destOrd="0" presId="urn:microsoft.com/office/officeart/2005/8/layout/radial6"/>
    <dgm:cxn modelId="{D72E9DEF-FA55-4E29-B921-0D4229974076}" type="presParOf" srcId="{AA5A73E0-367C-45AB-93D8-AD765E1B2458}" destId="{4F593014-40A9-4DD3-B00B-6AAC90775585}" srcOrd="14" destOrd="0" presId="urn:microsoft.com/office/officeart/2005/8/layout/radial6"/>
    <dgm:cxn modelId="{82ADB839-BC2A-44BB-9E0F-71E18C72534D}" type="presParOf" srcId="{AA5A73E0-367C-45AB-93D8-AD765E1B2458}" destId="{0FCC4579-C9C2-4A72-B03F-721A32437FE5}" srcOrd="15" destOrd="0" presId="urn:microsoft.com/office/officeart/2005/8/layout/radial6"/>
    <dgm:cxn modelId="{941359FB-9286-4B64-883D-2E3C2F0812D1}" type="presParOf" srcId="{AA5A73E0-367C-45AB-93D8-AD765E1B2458}" destId="{B3E66405-5D84-45C4-9DAA-910EDFBF8B79}" srcOrd="16" destOrd="0" presId="urn:microsoft.com/office/officeart/2005/8/layout/radial6"/>
    <dgm:cxn modelId="{8CBA02FE-A10D-4A8A-8823-A65CA19844EB}" type="presParOf" srcId="{AA5A73E0-367C-45AB-93D8-AD765E1B2458}" destId="{96AC9E9F-0440-4680-A16D-FA553EA186ED}" srcOrd="17" destOrd="0" presId="urn:microsoft.com/office/officeart/2005/8/layout/radial6"/>
    <dgm:cxn modelId="{B8F75E85-1F26-4E78-B93C-D0D63AE79D34}" type="presParOf" srcId="{AA5A73E0-367C-45AB-93D8-AD765E1B2458}" destId="{67342EF9-8766-4EEB-8D28-18608A8CA766}" srcOrd="18" destOrd="0" presId="urn:microsoft.com/office/officeart/2005/8/layout/radial6"/>
    <dgm:cxn modelId="{EE96C36C-7AFA-46DE-8A16-B1D9CBD35C37}" type="presParOf" srcId="{AA5A73E0-367C-45AB-93D8-AD765E1B2458}" destId="{AC487852-B86F-4084-A660-3F66420D92DC}" srcOrd="19" destOrd="0" presId="urn:microsoft.com/office/officeart/2005/8/layout/radial6"/>
    <dgm:cxn modelId="{9B9E32A8-D700-45E3-B892-340DE3422645}" type="presParOf" srcId="{AA5A73E0-367C-45AB-93D8-AD765E1B2458}" destId="{5ED19AE3-2DA8-4757-BAF2-40AEFC3952BA}" srcOrd="20" destOrd="0" presId="urn:microsoft.com/office/officeart/2005/8/layout/radial6"/>
    <dgm:cxn modelId="{F9A03B47-1517-4CDA-975D-835D22EC7955}" type="presParOf" srcId="{AA5A73E0-367C-45AB-93D8-AD765E1B2458}" destId="{81741A57-7BF8-4C82-90AD-D055F3A88C68}" srcOrd="21" destOrd="0" presId="urn:microsoft.com/office/officeart/2005/8/layout/radial6"/>
    <dgm:cxn modelId="{941FF061-2CE3-437D-922F-76D5E645880A}" type="presParOf" srcId="{AA5A73E0-367C-45AB-93D8-AD765E1B2458}" destId="{2D58351B-D316-4719-8158-18BFC4850CB0}" srcOrd="22" destOrd="0" presId="urn:microsoft.com/office/officeart/2005/8/layout/radial6"/>
    <dgm:cxn modelId="{C6508571-330B-4DDF-AA4E-8FBAC8FFB8E7}" type="presParOf" srcId="{AA5A73E0-367C-45AB-93D8-AD765E1B2458}" destId="{E70ED4EB-087C-4D32-968D-F98CA8D6840C}" srcOrd="23" destOrd="0" presId="urn:microsoft.com/office/officeart/2005/8/layout/radial6"/>
    <dgm:cxn modelId="{B6EC018B-7109-406F-BB70-D3D5DCCA4469}" type="presParOf" srcId="{AA5A73E0-367C-45AB-93D8-AD765E1B2458}" destId="{A02187DA-1397-44FC-B38F-74642E0380FA}" srcOrd="24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187DA-1397-44FC-B38F-74642E0380FA}">
      <dsp:nvSpPr>
        <dsp:cNvPr id="0" name=""/>
        <dsp:cNvSpPr/>
      </dsp:nvSpPr>
      <dsp:spPr>
        <a:xfrm>
          <a:off x="2881943" y="283422"/>
          <a:ext cx="3568529" cy="3568529"/>
        </a:xfrm>
        <a:prstGeom prst="blockArc">
          <a:avLst>
            <a:gd name="adj1" fmla="val 14045302"/>
            <a:gd name="adj2" fmla="val 16828741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41A57-7BF8-4C82-90AD-D055F3A88C68}">
      <dsp:nvSpPr>
        <dsp:cNvPr id="0" name=""/>
        <dsp:cNvSpPr/>
      </dsp:nvSpPr>
      <dsp:spPr>
        <a:xfrm>
          <a:off x="2979376" y="207490"/>
          <a:ext cx="3568529" cy="3568529"/>
        </a:xfrm>
        <a:prstGeom prst="blockArc">
          <a:avLst>
            <a:gd name="adj1" fmla="val 11238068"/>
            <a:gd name="adj2" fmla="val 13803091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42EF9-8766-4EEB-8D28-18608A8CA766}">
      <dsp:nvSpPr>
        <dsp:cNvPr id="0" name=""/>
        <dsp:cNvSpPr/>
      </dsp:nvSpPr>
      <dsp:spPr>
        <a:xfrm>
          <a:off x="2988084" y="123540"/>
          <a:ext cx="3568529" cy="3568529"/>
        </a:xfrm>
        <a:prstGeom prst="blockArc">
          <a:avLst>
            <a:gd name="adj1" fmla="val 8194340"/>
            <a:gd name="adj2" fmla="val 11072593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C4579-C9C2-4A72-B03F-721A32437FE5}">
      <dsp:nvSpPr>
        <dsp:cNvPr id="0" name=""/>
        <dsp:cNvSpPr/>
      </dsp:nvSpPr>
      <dsp:spPr>
        <a:xfrm>
          <a:off x="3144060" y="313355"/>
          <a:ext cx="3568529" cy="3568529"/>
        </a:xfrm>
        <a:prstGeom prst="blockArc">
          <a:avLst>
            <a:gd name="adj1" fmla="val 5303865"/>
            <a:gd name="adj2" fmla="val 8676362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86893-0D53-4D4D-9553-4401C6AFB3D3}">
      <dsp:nvSpPr>
        <dsp:cNvPr id="0" name=""/>
        <dsp:cNvSpPr/>
      </dsp:nvSpPr>
      <dsp:spPr>
        <a:xfrm>
          <a:off x="2834986" y="349624"/>
          <a:ext cx="3568529" cy="3568529"/>
        </a:xfrm>
        <a:prstGeom prst="blockArc">
          <a:avLst>
            <a:gd name="adj1" fmla="val 2294086"/>
            <a:gd name="adj2" fmla="val 4692999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D73E7-E0B7-46A9-8014-3C4BC924E0D8}">
      <dsp:nvSpPr>
        <dsp:cNvPr id="0" name=""/>
        <dsp:cNvSpPr/>
      </dsp:nvSpPr>
      <dsp:spPr>
        <a:xfrm>
          <a:off x="2982897" y="184533"/>
          <a:ext cx="3568529" cy="3568529"/>
        </a:xfrm>
        <a:prstGeom prst="blockArc">
          <a:avLst>
            <a:gd name="adj1" fmla="val 442803"/>
            <a:gd name="adj2" fmla="val 2728912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F0BF9-541F-48AF-A784-E284374543D2}">
      <dsp:nvSpPr>
        <dsp:cNvPr id="0" name=""/>
        <dsp:cNvSpPr/>
      </dsp:nvSpPr>
      <dsp:spPr>
        <a:xfrm>
          <a:off x="2985465" y="165522"/>
          <a:ext cx="3568529" cy="3568529"/>
        </a:xfrm>
        <a:prstGeom prst="blockArc">
          <a:avLst>
            <a:gd name="adj1" fmla="val 19423761"/>
            <a:gd name="adj2" fmla="val 480411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17358-B63A-43B8-999E-FA1CBD1E07F0}">
      <dsp:nvSpPr>
        <dsp:cNvPr id="0" name=""/>
        <dsp:cNvSpPr/>
      </dsp:nvSpPr>
      <dsp:spPr>
        <a:xfrm>
          <a:off x="3103798" y="309980"/>
          <a:ext cx="3568529" cy="3568529"/>
        </a:xfrm>
        <a:prstGeom prst="blockArc">
          <a:avLst>
            <a:gd name="adj1" fmla="val 16390416"/>
            <a:gd name="adj2" fmla="val 19057510"/>
            <a:gd name="adj3" fmla="val 34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8EF91-DE17-4852-9ACC-0E95D9240D19}">
      <dsp:nvSpPr>
        <dsp:cNvPr id="0" name=""/>
        <dsp:cNvSpPr/>
      </dsp:nvSpPr>
      <dsp:spPr>
        <a:xfrm>
          <a:off x="3618544" y="1429543"/>
          <a:ext cx="2455081" cy="130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000" kern="1200" dirty="0"/>
            <a:t>Forwarder/ Logistics company</a:t>
          </a:r>
        </a:p>
      </dsp:txBody>
      <dsp:txXfrm>
        <a:off x="3978082" y="1621114"/>
        <a:ext cx="1736005" cy="924984"/>
      </dsp:txXfrm>
    </dsp:sp>
    <dsp:sp modelId="{0CE82FEA-61EB-47EE-9654-E9A786BE2744}">
      <dsp:nvSpPr>
        <dsp:cNvPr id="0" name=""/>
        <dsp:cNvSpPr/>
      </dsp:nvSpPr>
      <dsp:spPr>
        <a:xfrm>
          <a:off x="4559310" y="-82504"/>
          <a:ext cx="851668" cy="8516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600" kern="1200" dirty="0"/>
            <a:t>Hauling</a:t>
          </a:r>
        </a:p>
      </dsp:txBody>
      <dsp:txXfrm>
        <a:off x="4684034" y="42220"/>
        <a:ext cx="602220" cy="602220"/>
      </dsp:txXfrm>
    </dsp:sp>
    <dsp:sp modelId="{29DB0BEB-E510-426A-945B-E83A7E35FE5C}">
      <dsp:nvSpPr>
        <dsp:cNvPr id="0" name=""/>
        <dsp:cNvSpPr/>
      </dsp:nvSpPr>
      <dsp:spPr>
        <a:xfrm>
          <a:off x="5642722" y="463925"/>
          <a:ext cx="1081636" cy="896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600" kern="1200" dirty="0"/>
            <a:t>Ports</a:t>
          </a:r>
        </a:p>
      </dsp:txBody>
      <dsp:txXfrm>
        <a:off x="5801124" y="595267"/>
        <a:ext cx="764832" cy="634174"/>
      </dsp:txXfrm>
    </dsp:sp>
    <dsp:sp modelId="{94161060-1917-4A95-8E88-42BEA387F063}">
      <dsp:nvSpPr>
        <dsp:cNvPr id="0" name=""/>
        <dsp:cNvSpPr/>
      </dsp:nvSpPr>
      <dsp:spPr>
        <a:xfrm>
          <a:off x="6080404" y="1768215"/>
          <a:ext cx="851668" cy="8516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400" kern="1200" dirty="0"/>
            <a:t>Shipping company</a:t>
          </a:r>
        </a:p>
      </dsp:txBody>
      <dsp:txXfrm>
        <a:off x="6205128" y="1892939"/>
        <a:ext cx="602220" cy="602220"/>
      </dsp:txXfrm>
    </dsp:sp>
    <dsp:sp modelId="{5DD57FB3-EE11-4B03-85FC-A00086CD62BF}">
      <dsp:nvSpPr>
        <dsp:cNvPr id="0" name=""/>
        <dsp:cNvSpPr/>
      </dsp:nvSpPr>
      <dsp:spPr>
        <a:xfrm>
          <a:off x="5415666" y="2764564"/>
          <a:ext cx="1162017" cy="9092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400" kern="1200" dirty="0"/>
            <a:t>Airline</a:t>
          </a:r>
        </a:p>
      </dsp:txBody>
      <dsp:txXfrm>
        <a:off x="5585839" y="2897714"/>
        <a:ext cx="821671" cy="642907"/>
      </dsp:txXfrm>
    </dsp:sp>
    <dsp:sp modelId="{489D5616-6BA2-4319-A1EF-917D5433A287}">
      <dsp:nvSpPr>
        <dsp:cNvPr id="0" name=""/>
        <dsp:cNvSpPr/>
      </dsp:nvSpPr>
      <dsp:spPr>
        <a:xfrm>
          <a:off x="4177759" y="3254536"/>
          <a:ext cx="1599195" cy="11920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400" kern="1200" dirty="0"/>
            <a:t>Collaborative partners outside Sweden</a:t>
          </a:r>
        </a:p>
      </dsp:txBody>
      <dsp:txXfrm>
        <a:off x="4411956" y="3429101"/>
        <a:ext cx="1130801" cy="842874"/>
      </dsp:txXfrm>
    </dsp:sp>
    <dsp:sp modelId="{B3E66405-5D84-45C4-9DAA-910EDFBF8B79}">
      <dsp:nvSpPr>
        <dsp:cNvPr id="0" name=""/>
        <dsp:cNvSpPr/>
      </dsp:nvSpPr>
      <dsp:spPr>
        <a:xfrm>
          <a:off x="2914446" y="2665662"/>
          <a:ext cx="1168719" cy="8952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400" kern="1200" dirty="0"/>
            <a:t>Collaborative partners within Sweden</a:t>
          </a:r>
        </a:p>
      </dsp:txBody>
      <dsp:txXfrm>
        <a:off x="3085601" y="2796772"/>
        <a:ext cx="826409" cy="633054"/>
      </dsp:txXfrm>
    </dsp:sp>
    <dsp:sp modelId="{AC487852-B86F-4084-A660-3F66420D92DC}">
      <dsp:nvSpPr>
        <dsp:cNvPr id="0" name=""/>
        <dsp:cNvSpPr/>
      </dsp:nvSpPr>
      <dsp:spPr>
        <a:xfrm>
          <a:off x="2264821" y="1264950"/>
          <a:ext cx="1518866" cy="10078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400" kern="1200" dirty="0"/>
            <a:t>Freight terminals/ Hubs</a:t>
          </a:r>
        </a:p>
      </dsp:txBody>
      <dsp:txXfrm>
        <a:off x="2487254" y="1412553"/>
        <a:ext cx="1074000" cy="712693"/>
      </dsp:txXfrm>
    </dsp:sp>
    <dsp:sp modelId="{2D58351B-D316-4719-8158-18BFC4850CB0}">
      <dsp:nvSpPr>
        <dsp:cNvPr id="0" name=""/>
        <dsp:cNvSpPr/>
      </dsp:nvSpPr>
      <dsp:spPr>
        <a:xfrm>
          <a:off x="3059834" y="103591"/>
          <a:ext cx="1155638" cy="10876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200" kern="1200" dirty="0"/>
            <a:t>Train operator</a:t>
          </a:r>
        </a:p>
      </dsp:txBody>
      <dsp:txXfrm>
        <a:off x="3229073" y="262870"/>
        <a:ext cx="817160" cy="769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6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07213-2BB0-43F1-85D8-BBE1B5671F34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850900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66274" y="4715153"/>
            <a:ext cx="533019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7186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774010" y="9428583"/>
            <a:ext cx="2887186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E872C-57E0-4DBB-8FA7-4F97EAC771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733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708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27% </a:t>
            </a:r>
            <a:r>
              <a:rPr lang="en" baseline="0" dirty="0"/>
              <a:t>less fuel and CO2 emissions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10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7237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3047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8786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7610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3083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2448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2452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9290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39909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069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4054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2417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57360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8392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2565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CA2B-A4B8-45DA-BF1C-E494426C5A41}" type="slidenum">
              <a:rPr lang="sv-SE" smtClean="0"/>
              <a:t>25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9181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9206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964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7294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94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011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283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3630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3959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619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070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99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766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741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121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851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9283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635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247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385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4A85C-B05B-4D6B-AA72-0CC8DAF024C1}" type="datetimeFigureOut">
              <a:rPr lang="sv-SE" smtClean="0"/>
              <a:t>2023-11-17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B2DFD-A895-4A1C-A8DE-694EEEA2F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431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7" y="46504"/>
            <a:ext cx="3808021" cy="37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38" y="231459"/>
            <a:ext cx="4970568" cy="33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1" y="3613568"/>
            <a:ext cx="4109915" cy="272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26" y="3583150"/>
            <a:ext cx="4652338" cy="275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2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8B3F2857-8917-45E8-BD5E-2D22B39D71C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28004" r="2595"/>
          <a:stretch/>
        </p:blipFill>
        <p:spPr>
          <a:xfrm>
            <a:off x="-20176" y="123846"/>
            <a:ext cx="9144000" cy="3261289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BFEACF89-C10E-4AF6-BCB0-E05C2B4F76C4}"/>
              </a:ext>
            </a:extLst>
          </p:cNvPr>
          <p:cNvSpPr txBox="1"/>
          <p:nvPr/>
        </p:nvSpPr>
        <p:spPr>
          <a:xfrm>
            <a:off x="372394" y="820148"/>
            <a:ext cx="17573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350" dirty="0"/>
              <a:t>Total weight </a:t>
            </a:r>
            <a:r>
              <a:rPr lang="en" sz="1350" dirty="0" err="1"/>
              <a:t>of cargo + vehicle</a:t>
            </a:r>
            <a:endParaRPr lang="sv-SE" sz="1350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6DE5FCF0-3AC6-493B-A510-8F2C70292474}"/>
              </a:ext>
            </a:extLst>
          </p:cNvPr>
          <p:cNvSpPr txBox="1"/>
          <p:nvPr/>
        </p:nvSpPr>
        <p:spPr>
          <a:xfrm>
            <a:off x="372394" y="1952601"/>
            <a:ext cx="17573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350" dirty="0"/>
              <a:t>Total weight </a:t>
            </a:r>
            <a:r>
              <a:rPr lang="en" sz="1350" dirty="0" err="1"/>
              <a:t>of cargo + vehicle</a:t>
            </a:r>
            <a:endParaRPr lang="sv-SE" sz="1350" dirty="0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BA28E3FD-C54F-47AD-92D6-EDBC40E21F9F}"/>
              </a:ext>
            </a:extLst>
          </p:cNvPr>
          <p:cNvSpPr txBox="1"/>
          <p:nvPr/>
        </p:nvSpPr>
        <p:spPr>
          <a:xfrm>
            <a:off x="372394" y="3137342"/>
            <a:ext cx="17573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350" dirty="0"/>
              <a:t>Total weight </a:t>
            </a:r>
            <a:r>
              <a:rPr lang="en" sz="1350" dirty="0" err="1"/>
              <a:t>of cargo + vehicle</a:t>
            </a:r>
            <a:endParaRPr lang="sv-SE" sz="1350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2C4C31E-96E6-44B5-B790-856537A132AA}"/>
              </a:ext>
            </a:extLst>
          </p:cNvPr>
          <p:cNvSpPr txBox="1"/>
          <p:nvPr/>
        </p:nvSpPr>
        <p:spPr>
          <a:xfrm>
            <a:off x="1108200" y="1704699"/>
            <a:ext cx="140731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" sz="1600" dirty="0"/>
              <a:t>60 – 74 tonnes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4AA8CF57-D892-4998-9471-AC37864A7D17}"/>
              </a:ext>
            </a:extLst>
          </p:cNvPr>
          <p:cNvSpPr txBox="1"/>
          <p:nvPr/>
        </p:nvSpPr>
        <p:spPr>
          <a:xfrm>
            <a:off x="238152" y="621666"/>
            <a:ext cx="72008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1300" b="1" dirty="0"/>
              <a:t>18.75 m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EBCB611-06A3-69DA-AD15-F9C098E81C57}"/>
              </a:ext>
            </a:extLst>
          </p:cNvPr>
          <p:cNvSpPr txBox="1"/>
          <p:nvPr/>
        </p:nvSpPr>
        <p:spPr>
          <a:xfrm>
            <a:off x="303874" y="2252683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dirty="0"/>
              <a:t>HCT vehicle – </a:t>
            </a:r>
            <a:r>
              <a:rPr lang="en" sz="2000" dirty="0" err="1"/>
              <a:t>High</a:t>
            </a:r>
            <a:r>
              <a:rPr lang="en" sz="2000" dirty="0"/>
              <a:t> </a:t>
            </a:r>
            <a:r>
              <a:rPr lang="en" sz="2000" dirty="0" err="1"/>
              <a:t>Capacity </a:t>
            </a:r>
            <a:r>
              <a:rPr lang="en" sz="2000" dirty="0"/>
              <a:t>Transport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08317AB-1414-DB45-08B0-F1393B010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51" t="21177" b="14672"/>
          <a:stretch/>
        </p:blipFill>
        <p:spPr>
          <a:xfrm>
            <a:off x="144803" y="3583617"/>
            <a:ext cx="4781782" cy="137646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310AF359-46DB-F828-AB6D-2A9F0093F4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25" r="9124" b="40827"/>
          <a:stretch/>
        </p:blipFill>
        <p:spPr>
          <a:xfrm>
            <a:off x="2951312" y="4901210"/>
            <a:ext cx="6192688" cy="195679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9CCCC7AE-62A3-DEA0-3467-D8837F05603A}"/>
              </a:ext>
            </a:extLst>
          </p:cNvPr>
          <p:cNvSpPr txBox="1"/>
          <p:nvPr/>
        </p:nvSpPr>
        <p:spPr>
          <a:xfrm>
            <a:off x="2951312" y="6549488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i="1" dirty="0"/>
              <a:t>Picture: Dan Boman Scania CV AB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E1895852-CC81-1A02-7C66-FB5894FCB239}"/>
              </a:ext>
            </a:extLst>
          </p:cNvPr>
          <p:cNvSpPr txBox="1"/>
          <p:nvPr/>
        </p:nvSpPr>
        <p:spPr>
          <a:xfrm>
            <a:off x="4946369" y="3574073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2 40' (foot) containers = 2 x 12 meters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A7C7B68E-834A-A429-D805-F4EB4D01BFAE}"/>
              </a:ext>
            </a:extLst>
          </p:cNvPr>
          <p:cNvSpPr txBox="1"/>
          <p:nvPr/>
        </p:nvSpPr>
        <p:spPr>
          <a:xfrm>
            <a:off x="144803" y="5033413"/>
            <a:ext cx="269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Vehicles with three trailers</a:t>
            </a:r>
          </a:p>
          <a:p>
            <a:r>
              <a:rPr lang="en" dirty="0"/>
              <a:t>7.82m + 7.82m + 13.6m</a:t>
            </a:r>
          </a:p>
        </p:txBody>
      </p:sp>
    </p:spTree>
    <p:extLst>
      <p:ext uri="{BB962C8B-B14F-4D97-AF65-F5344CB8AC3E}">
        <p14:creationId xmlns:p14="http://schemas.microsoft.com/office/powerpoint/2010/main" val="142671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D0B5DB2C-2ACB-471C-B5CC-8B3FE69FA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8" y="877831"/>
            <a:ext cx="7534359" cy="5022907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9392AE65-1FFF-4D30-AEB6-BDE96FD7AF34}"/>
              </a:ext>
            </a:extLst>
          </p:cNvPr>
          <p:cNvSpPr txBox="1"/>
          <p:nvPr/>
        </p:nvSpPr>
        <p:spPr>
          <a:xfrm>
            <a:off x="1115616" y="5581506"/>
            <a:ext cx="72008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1300" b="1" dirty="0"/>
              <a:t>18.75 m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030D66C0-25FD-D51D-B0B2-3F4D45526C24}"/>
              </a:ext>
            </a:extLst>
          </p:cNvPr>
          <p:cNvSpPr txBox="1"/>
          <p:nvPr/>
        </p:nvSpPr>
        <p:spPr>
          <a:xfrm>
            <a:off x="5451768" y="5315470"/>
            <a:ext cx="3672408" cy="37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HCT vehicle – </a:t>
            </a:r>
            <a:r>
              <a:rPr lang="en" dirty="0" err="1"/>
              <a:t>High</a:t>
            </a:r>
            <a:r>
              <a:rPr lang="en" dirty="0"/>
              <a:t> </a:t>
            </a:r>
            <a:r>
              <a:rPr lang="en" dirty="0" err="1"/>
              <a:t>Capacity </a:t>
            </a:r>
            <a:r>
              <a:rPr lang="en" dirty="0"/>
              <a:t>Transport</a:t>
            </a:r>
          </a:p>
        </p:txBody>
      </p:sp>
    </p:spTree>
    <p:extLst>
      <p:ext uri="{BB962C8B-B14F-4D97-AF65-F5344CB8AC3E}">
        <p14:creationId xmlns:p14="http://schemas.microsoft.com/office/powerpoint/2010/main" val="342284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3E94077-182C-ADFC-AD55-DBB0D6CD5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5" t="10800" r="53150" b="23401"/>
          <a:stretch/>
        </p:blipFill>
        <p:spPr>
          <a:xfrm>
            <a:off x="251520" y="1340768"/>
            <a:ext cx="3309304" cy="518457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6C756CEB-60C2-D55C-68BD-DF1238BF9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3" t="20601" r="64962" b="23400"/>
          <a:stretch/>
        </p:blipFill>
        <p:spPr>
          <a:xfrm>
            <a:off x="3995936" y="1916832"/>
            <a:ext cx="4536504" cy="4320480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8A7375AE-CDBE-28CD-F848-374D6FC50FB7}"/>
              </a:ext>
            </a:extLst>
          </p:cNvPr>
          <p:cNvSpPr txBox="1"/>
          <p:nvPr/>
        </p:nvSpPr>
        <p:spPr>
          <a:xfrm>
            <a:off x="395536" y="332656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/>
              <a:t>HCT vehicle – </a:t>
            </a:r>
            <a:r>
              <a:rPr lang="en" sz="2800" dirty="0" err="1"/>
              <a:t>High</a:t>
            </a:r>
            <a:r>
              <a:rPr lang="en" sz="2800" dirty="0"/>
              <a:t> </a:t>
            </a:r>
            <a:r>
              <a:rPr lang="en" sz="2800" dirty="0" err="1"/>
              <a:t>Capacity </a:t>
            </a:r>
            <a:r>
              <a:rPr lang="en" sz="2800" dirty="0"/>
              <a:t>Transport</a:t>
            </a:r>
          </a:p>
          <a:p>
            <a:r>
              <a:rPr lang="en" sz="2800" dirty="0"/>
              <a:t>590 miles of state roads from 1 Dec 2023</a:t>
            </a:r>
          </a:p>
        </p:txBody>
      </p:sp>
    </p:spTree>
    <p:extLst>
      <p:ext uri="{BB962C8B-B14F-4D97-AF65-F5344CB8AC3E}">
        <p14:creationId xmlns:p14="http://schemas.microsoft.com/office/powerpoint/2010/main" val="127444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b="1" dirty="0">
                <a:solidFill>
                  <a:schemeClr val="tx2"/>
                </a:solidFill>
              </a:rPr>
              <a:t>Load carrier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344778" y="1166018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Road transport</a:t>
            </a:r>
          </a:p>
          <a:p>
            <a:pPr marL="0" indent="0">
              <a:buNone/>
            </a:pPr>
            <a:r>
              <a:rPr lang="en" dirty="0"/>
              <a:t>Trailer</a:t>
            </a:r>
          </a:p>
          <a:p>
            <a:pPr lvl="1"/>
            <a:r>
              <a:rPr lang="en" sz="2400" dirty="0"/>
              <a:t>Outer dimensions </a:t>
            </a:r>
            <a:br>
              <a:rPr lang="sv-SE" sz="2400" dirty="0"/>
            </a:br>
            <a:r>
              <a:rPr lang="en" sz="2400" dirty="0"/>
              <a:t>Height: 4.0-4.2 m Width: 2.55 m Length: 13.9 </a:t>
            </a:r>
            <a:br>
              <a:rPr lang="sv-SE" sz="2400" dirty="0"/>
            </a:br>
            <a:r>
              <a:rPr lang="en" sz="2400" dirty="0"/>
              <a:t>Inner dimensions: </a:t>
            </a:r>
            <a:br>
              <a:rPr lang="sv-SE" sz="2400" dirty="0"/>
            </a:br>
            <a:r>
              <a:rPr lang="en" sz="2400" dirty="0"/>
              <a:t>Height: 2.7 Width: 2.48 m Length: 13.6 m </a:t>
            </a:r>
            <a:br>
              <a:rPr lang="sv-SE" sz="2400" dirty="0"/>
            </a:br>
            <a:r>
              <a:rPr lang="en" sz="2400" dirty="0"/>
              <a:t>Load capacity: 26,000 kg</a:t>
            </a:r>
          </a:p>
          <a:p>
            <a:pPr lvl="1"/>
            <a:r>
              <a:rPr lang="en" sz="2400" dirty="0"/>
              <a:t>Permitted weight in Europe 24,000kg</a:t>
            </a:r>
          </a:p>
          <a:p>
            <a:pPr lvl="1"/>
            <a:r>
              <a:rPr lang="en" sz="2400" dirty="0"/>
              <a:t>Length </a:t>
            </a:r>
            <a:r>
              <a:rPr lang="en" sz="2400" dirty="0" err="1"/>
              <a:t>including </a:t>
            </a:r>
            <a:r>
              <a:rPr lang="en" sz="2400" dirty="0"/>
              <a:t>tractor</a:t>
            </a:r>
          </a:p>
          <a:p>
            <a:pPr lvl="2"/>
            <a:r>
              <a:rPr lang="en" dirty="0"/>
              <a:t>18.75 m</a:t>
            </a:r>
          </a:p>
          <a:p>
            <a:endParaRPr lang="sv-S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t="13172" b="14736"/>
          <a:stretch/>
        </p:blipFill>
        <p:spPr bwMode="auto">
          <a:xfrm>
            <a:off x="4932040" y="4293096"/>
            <a:ext cx="4099538" cy="230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36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AF97BB8-D82C-4A93-86A1-4E4B0406D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3" t="27600" r="36613" b="17801"/>
          <a:stretch/>
        </p:blipFill>
        <p:spPr>
          <a:xfrm>
            <a:off x="238676" y="1441986"/>
            <a:ext cx="8666647" cy="51212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FD67510-15C6-4F16-9113-ABFFA2A2B5AA}"/>
              </a:ext>
            </a:extLst>
          </p:cNvPr>
          <p:cNvSpPr txBox="1"/>
          <p:nvPr/>
        </p:nvSpPr>
        <p:spPr>
          <a:xfrm>
            <a:off x="1907704" y="2348880"/>
            <a:ext cx="936104" cy="2877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3078E8C3-E459-46AE-83EE-0B6BD28AE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" b="1" dirty="0">
                <a:solidFill>
                  <a:schemeClr val="tx2"/>
                </a:solidFill>
              </a:rPr>
              <a:t>Load carrier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FE34DABA-7FE1-4A4D-B43F-A220466DA8BB}"/>
              </a:ext>
            </a:extLst>
          </p:cNvPr>
          <p:cNvSpPr txBox="1"/>
          <p:nvPr/>
        </p:nvSpPr>
        <p:spPr>
          <a:xfrm flipV="1">
            <a:off x="7000766" y="2421035"/>
            <a:ext cx="216024" cy="28773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E8395D87-3E8F-4B6E-8CCF-9493A15F5BC3}"/>
              </a:ext>
            </a:extLst>
          </p:cNvPr>
          <p:cNvSpPr txBox="1"/>
          <p:nvPr/>
        </p:nvSpPr>
        <p:spPr>
          <a:xfrm>
            <a:off x="7496500" y="2564904"/>
            <a:ext cx="376393" cy="287738"/>
          </a:xfrm>
          <a:prstGeom prst="rect">
            <a:avLst/>
          </a:prstGeom>
          <a:solidFill>
            <a:srgbClr val="00863D"/>
          </a:solidFill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72849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BEB95823-391E-44CB-B29D-0AAA26D7F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7826" y="3628181"/>
            <a:ext cx="4306425" cy="3229819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039238F1-2FF4-40C9-ABEE-FE87B61EB4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1" t="10500" r="8665" b="5809"/>
          <a:stretch/>
        </p:blipFill>
        <p:spPr>
          <a:xfrm>
            <a:off x="4826560" y="3449069"/>
            <a:ext cx="4317440" cy="3373835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BAD33ED8-F9B9-4055-BC56-9FF0C2975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" b="1" dirty="0">
                <a:solidFill>
                  <a:schemeClr val="tx2"/>
                </a:solidFill>
              </a:rPr>
              <a:t>Load carrier</a:t>
            </a:r>
            <a:endParaRPr lang="sv-SE" dirty="0">
              <a:solidFill>
                <a:schemeClr val="tx2"/>
              </a:solidFill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1B15120D-699C-4706-9BF3-562A3694BE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4" r="1697"/>
          <a:stretch/>
        </p:blipFill>
        <p:spPr>
          <a:xfrm>
            <a:off x="3381578" y="1516215"/>
            <a:ext cx="5760640" cy="190017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0D42A1DC-DF67-436A-A8B1-4B31BF0BEDA0}"/>
              </a:ext>
            </a:extLst>
          </p:cNvPr>
          <p:cNvSpPr txBox="1"/>
          <p:nvPr/>
        </p:nvSpPr>
        <p:spPr>
          <a:xfrm>
            <a:off x="179512" y="1516215"/>
            <a:ext cx="3024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/>
              <a:t>Trailer Double-decker</a:t>
            </a:r>
          </a:p>
        </p:txBody>
      </p:sp>
    </p:spTree>
    <p:extLst>
      <p:ext uri="{BB962C8B-B14F-4D97-AF65-F5344CB8AC3E}">
        <p14:creationId xmlns:p14="http://schemas.microsoft.com/office/powerpoint/2010/main" val="1553649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Platshållare för innehåll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50655961"/>
              </p:ext>
            </p:extLst>
          </p:nvPr>
        </p:nvGraphicFramePr>
        <p:xfrm>
          <a:off x="0" y="1195388"/>
          <a:ext cx="9144000" cy="436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8"/>
          <a:srcRect b="15529"/>
          <a:stretch/>
        </p:blipFill>
        <p:spPr>
          <a:xfrm>
            <a:off x="5581264" y="879085"/>
            <a:ext cx="1245677" cy="817036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4446" y="5007127"/>
            <a:ext cx="909839" cy="1008083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 rotWithShape="1">
          <a:blip r:embed="rId10"/>
          <a:srcRect r="20481"/>
          <a:stretch/>
        </p:blipFill>
        <p:spPr>
          <a:xfrm>
            <a:off x="725557" y="3179795"/>
            <a:ext cx="1359953" cy="1138083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6476" y="2051952"/>
            <a:ext cx="992996" cy="702907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12"/>
          <a:srcRect l="11123" r="21535"/>
          <a:stretch/>
        </p:blipFill>
        <p:spPr>
          <a:xfrm>
            <a:off x="391912" y="1723734"/>
            <a:ext cx="2107096" cy="821531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7464" y="3520780"/>
            <a:ext cx="1584247" cy="1056809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3982" y="4750263"/>
            <a:ext cx="1614557" cy="1264948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26941" y="2051952"/>
            <a:ext cx="1874770" cy="10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5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03C41657-236E-4658-B4C1-6DC1159F2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7" r="-2" b="540"/>
          <a:stretch/>
        </p:blipFill>
        <p:spPr>
          <a:xfrm>
            <a:off x="4567960" y="1337312"/>
            <a:ext cx="4096293" cy="4183378"/>
          </a:xfrm>
          <a:prstGeom prst="rect">
            <a:avLst/>
          </a:prstGeom>
          <a:effectLst/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Freight companies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/>
              <a:t>The business</a:t>
            </a:r>
          </a:p>
          <a:p>
            <a:pPr lvl="1"/>
            <a:r>
              <a:rPr lang="en" dirty="0"/>
              <a:t>Transport manager</a:t>
            </a:r>
          </a:p>
          <a:p>
            <a:pPr lvl="1"/>
            <a:r>
              <a:rPr lang="en" dirty="0"/>
              <a:t>Geographic areas</a:t>
            </a:r>
          </a:p>
          <a:p>
            <a:pPr lvl="1"/>
            <a:r>
              <a:rPr lang="en" dirty="0"/>
              <a:t>Vehicle</a:t>
            </a:r>
          </a:p>
          <a:p>
            <a:pPr lvl="1"/>
            <a:r>
              <a:rPr lang="en" dirty="0"/>
              <a:t>Driver</a:t>
            </a:r>
          </a:p>
          <a:p>
            <a:endParaRPr lang="sv-SE" dirty="0"/>
          </a:p>
          <a:p>
            <a:pPr marL="342900" lvl="1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860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" sz="3700"/>
              <a:t>Terminal system and transport system domestically</a:t>
            </a:r>
          </a:p>
        </p:txBody>
      </p:sp>
      <p:sp>
        <p:nvSpPr>
          <p:cNvPr id="8" name="Platshållare för innehåll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" sz="1800"/>
              <a:t>Hauliers domestic transport</a:t>
            </a:r>
          </a:p>
          <a:p>
            <a:pPr lvl="1">
              <a:lnSpc>
                <a:spcPct val="90000"/>
              </a:lnSpc>
            </a:pPr>
            <a:r>
              <a:rPr lang="en" sz="1800"/>
              <a:t>Bid transport – Freight transport</a:t>
            </a:r>
          </a:p>
          <a:p>
            <a:pPr lvl="1">
              <a:lnSpc>
                <a:spcPct val="90000"/>
              </a:lnSpc>
            </a:pPr>
            <a:r>
              <a:rPr lang="en" sz="1800"/>
              <a:t>Single car rider – Multiple vehicles</a:t>
            </a:r>
          </a:p>
          <a:p>
            <a:pPr lvl="1">
              <a:lnSpc>
                <a:spcPct val="90000"/>
              </a:lnSpc>
            </a:pPr>
            <a:r>
              <a:rPr lang="en" sz="1800"/>
              <a:t>Operation</a:t>
            </a:r>
          </a:p>
          <a:p>
            <a:pPr lvl="2">
              <a:lnSpc>
                <a:spcPct val="90000"/>
              </a:lnSpc>
            </a:pPr>
            <a:r>
              <a:rPr lang="en" sz="1800"/>
              <a:t>Subcontractors</a:t>
            </a:r>
          </a:p>
          <a:p>
            <a:pPr lvl="3">
              <a:lnSpc>
                <a:spcPct val="90000"/>
              </a:lnSpc>
            </a:pPr>
            <a:r>
              <a:rPr lang="en"/>
              <a:t>DHL, Schenker, DSV etc</a:t>
            </a:r>
          </a:p>
          <a:p>
            <a:pPr lvl="2">
              <a:lnSpc>
                <a:spcPct val="90000"/>
              </a:lnSpc>
            </a:pPr>
            <a:r>
              <a:rPr lang="en" sz="1800"/>
              <a:t>Included in network</a:t>
            </a:r>
          </a:p>
          <a:p>
            <a:pPr lvl="3">
              <a:lnSpc>
                <a:spcPct val="90000"/>
              </a:lnSpc>
            </a:pPr>
            <a:r>
              <a:rPr lang="en"/>
              <a:t>Intermediary</a:t>
            </a:r>
          </a:p>
          <a:p>
            <a:pPr lvl="4">
              <a:lnSpc>
                <a:spcPct val="90000"/>
              </a:lnSpc>
            </a:pPr>
            <a:r>
              <a:rPr lang="en"/>
              <a:t>For example, the Transporter</a:t>
            </a:r>
          </a:p>
          <a:p>
            <a:pPr lvl="3">
              <a:lnSpc>
                <a:spcPct val="90000"/>
              </a:lnSpc>
            </a:pPr>
            <a:r>
              <a:rPr lang="en"/>
              <a:t>Connected to LBC, Lastbilscentral</a:t>
            </a:r>
          </a:p>
          <a:p>
            <a:pPr lvl="4">
              <a:lnSpc>
                <a:spcPct val="90000"/>
              </a:lnSpc>
            </a:pPr>
            <a:r>
              <a:rPr lang="en"/>
              <a:t>E.g. GLC Göteborgs Lastbilscentral</a:t>
            </a:r>
          </a:p>
          <a:p>
            <a:pPr lvl="2">
              <a:lnSpc>
                <a:spcPct val="90000"/>
              </a:lnSpc>
            </a:pPr>
            <a:r>
              <a:rPr lang="en" sz="1800"/>
              <a:t>Has transshipment terminal</a:t>
            </a:r>
          </a:p>
          <a:p>
            <a:pPr lvl="2">
              <a:lnSpc>
                <a:spcPct val="90000"/>
              </a:lnSpc>
            </a:pPr>
            <a:endParaRPr lang="sv-SE" sz="1800"/>
          </a:p>
          <a:p>
            <a:pPr lvl="1">
              <a:lnSpc>
                <a:spcPct val="90000"/>
              </a:lnSpc>
            </a:pPr>
            <a:endParaRPr lang="sv-SE" sz="180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9FB16D7A-ED8D-40D1-8DDA-A484F286C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0" b="-2"/>
          <a:stretch/>
        </p:blipFill>
        <p:spPr>
          <a:xfrm>
            <a:off x="5292080" y="2002905"/>
            <a:ext cx="2792809" cy="2852189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59605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utomhus, väg, lastbil, röd&#10;&#10;Beskrivning genererad med mycket hög exakthet">
            <a:extLst>
              <a:ext uri="{FF2B5EF4-FFF2-40B4-BE49-F238E27FC236}">
                <a16:creationId xmlns:a16="http://schemas.microsoft.com/office/drawing/2014/main" id="{E1DC1222-5B17-441E-AD3C-C7801CDD2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r="20596"/>
          <a:stretch/>
        </p:blipFill>
        <p:spPr>
          <a:xfrm>
            <a:off x="4753737" y="2285461"/>
            <a:ext cx="3805553" cy="3204511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Freight companies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sz="2600" b="1" dirty="0"/>
              <a:t>Local transport</a:t>
            </a:r>
          </a:p>
          <a:p>
            <a:r>
              <a:rPr lang="en" sz="2600" b="1" dirty="0"/>
              <a:t>Distribution</a:t>
            </a:r>
          </a:p>
          <a:p>
            <a:r>
              <a:rPr lang="en" sz="2600" b="1" dirty="0"/>
              <a:t>Long-distance transport</a:t>
            </a:r>
          </a:p>
          <a:p>
            <a:r>
              <a:rPr lang="en" sz="2600" b="1" dirty="0"/>
              <a:t>Tow truck operation</a:t>
            </a:r>
          </a:p>
          <a:p>
            <a:r>
              <a:rPr lang="en" sz="2600" b="1" dirty="0"/>
              <a:t>International haulage companies</a:t>
            </a:r>
          </a:p>
          <a:p>
            <a:r>
              <a:rPr lang="en" sz="2600" dirty="0"/>
              <a:t>Food</a:t>
            </a:r>
          </a:p>
          <a:p>
            <a:pPr lvl="1"/>
            <a:r>
              <a:rPr lang="en" sz="2600" dirty="0"/>
              <a:t>Refrigerated and frozen transport</a:t>
            </a:r>
          </a:p>
          <a:p>
            <a:r>
              <a:rPr lang="en" sz="2600" dirty="0"/>
              <a:t>Construction and construction</a:t>
            </a:r>
          </a:p>
          <a:p>
            <a:r>
              <a:rPr lang="en" sz="2600" dirty="0"/>
              <a:t>Cleaning</a:t>
            </a:r>
          </a:p>
          <a:p>
            <a:r>
              <a:rPr lang="en" sz="2600" dirty="0"/>
              <a:t>Special transport</a:t>
            </a:r>
          </a:p>
          <a:p>
            <a:r>
              <a:rPr lang="en" sz="2600" dirty="0"/>
              <a:t>Agricultural transport</a:t>
            </a:r>
          </a:p>
          <a:p>
            <a:pPr lvl="1"/>
            <a:r>
              <a:rPr lang="en" sz="2600" dirty="0"/>
              <a:t>Animal transport</a:t>
            </a:r>
          </a:p>
          <a:p>
            <a:r>
              <a:rPr lang="en" sz="2600" dirty="0"/>
              <a:t>Tank transport</a:t>
            </a:r>
          </a:p>
          <a:p>
            <a:r>
              <a:rPr lang="en" sz="2600" dirty="0"/>
              <a:t>Log transport</a:t>
            </a:r>
          </a:p>
          <a:p>
            <a:pPr marL="342900" lvl="1" indent="0">
              <a:buNone/>
            </a:pPr>
            <a:endParaRPr lang="sv-SE" sz="1200" dirty="0"/>
          </a:p>
          <a:p>
            <a:pPr lvl="1"/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321013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7F7FFB25-A1D1-4AEA-A6FF-3408E6BAD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3" b="16880"/>
          <a:stretch/>
        </p:blipFill>
        <p:spPr>
          <a:xfrm>
            <a:off x="611560" y="81826"/>
            <a:ext cx="3384376" cy="2387983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9D3634DA-E9C1-4C3D-BE8B-D89EE791DF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035"/>
          <a:stretch/>
        </p:blipFill>
        <p:spPr>
          <a:xfrm>
            <a:off x="4211960" y="295829"/>
            <a:ext cx="3849909" cy="2177071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46B69D9-FC28-4783-BEB9-D17B48D21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018"/>
          <a:stretch/>
        </p:blipFill>
        <p:spPr>
          <a:xfrm>
            <a:off x="304380" y="2492859"/>
            <a:ext cx="3849909" cy="2099066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8B0918C1-32C8-482B-8DC4-BEA38DC3C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09"/>
          <a:stretch/>
        </p:blipFill>
        <p:spPr>
          <a:xfrm>
            <a:off x="4572000" y="2582829"/>
            <a:ext cx="3849909" cy="2010885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26D2255D-54C2-473D-B612-8B378CDE4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98" y="4647775"/>
            <a:ext cx="3034100" cy="2128399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3B39E5F6-6E00-4FE4-8880-9F7D83D85F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984" y="4638666"/>
            <a:ext cx="2755007" cy="206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82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lastbil, utomhus, väg, vit&#10;&#10;Beskrivning genererad med mycket hög exakthe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48" y="2747005"/>
            <a:ext cx="2861433" cy="1945774"/>
          </a:xfrm>
          <a:prstGeom prst="rect">
            <a:avLst/>
          </a:prstGeom>
        </p:spPr>
      </p:pic>
      <p:pic>
        <p:nvPicPr>
          <p:cNvPr id="5" name="Bildobjekt 4" descr="En bild som visar himmel, väg, utomhus, byggnad&#10;&#10;Beskrivning genererad med mycket hög exakthe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493" y="728823"/>
            <a:ext cx="2596288" cy="1726532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Freight companies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dirty="0"/>
              <a:t>The business</a:t>
            </a:r>
          </a:p>
          <a:p>
            <a:r>
              <a:rPr lang="en" sz="2100" dirty="0"/>
              <a:t>Local distribution</a:t>
            </a:r>
          </a:p>
          <a:p>
            <a:pPr lvl="1"/>
            <a:r>
              <a:rPr lang="en" sz="2250" dirty="0"/>
              <a:t>In cities</a:t>
            </a:r>
          </a:p>
          <a:p>
            <a:pPr lvl="1"/>
            <a:r>
              <a:rPr lang="en" sz="2250" dirty="0"/>
              <a:t>Smaller geographic areas</a:t>
            </a:r>
          </a:p>
          <a:p>
            <a:pPr lvl="1"/>
            <a:r>
              <a:rPr lang="en" sz="2100" dirty="0"/>
              <a:t>Smaller vehicles</a:t>
            </a:r>
          </a:p>
          <a:p>
            <a:pPr lvl="1"/>
            <a:r>
              <a:rPr lang="en" sz="2100" dirty="0"/>
              <a:t>Light Truck</a:t>
            </a:r>
          </a:p>
          <a:p>
            <a:pPr lvl="2"/>
            <a:r>
              <a:rPr lang="en" sz="1800" dirty="0"/>
              <a:t>Total weight up to 3500kg</a:t>
            </a:r>
          </a:p>
          <a:p>
            <a:pPr lvl="2"/>
            <a:r>
              <a:rPr lang="en" sz="1800" dirty="0"/>
              <a:t>Load weight approx. 1000kg</a:t>
            </a:r>
          </a:p>
          <a:p>
            <a:pPr lvl="1"/>
            <a:r>
              <a:rPr lang="en" sz="2100" dirty="0"/>
              <a:t>Heavy truck</a:t>
            </a:r>
          </a:p>
          <a:p>
            <a:pPr lvl="2"/>
            <a:r>
              <a:rPr lang="en" sz="1800" dirty="0"/>
              <a:t>Total weight 23000kg</a:t>
            </a:r>
          </a:p>
          <a:p>
            <a:pPr lvl="2"/>
            <a:r>
              <a:rPr lang="en" sz="1800" dirty="0"/>
              <a:t>Load weight approx. 7600kg</a:t>
            </a:r>
          </a:p>
          <a:p>
            <a:pPr lvl="2"/>
            <a:r>
              <a:rPr lang="en" sz="1800" dirty="0"/>
              <a:t>About 6 pallets</a:t>
            </a:r>
            <a:endParaRPr lang="sv-SE" sz="1800" dirty="0"/>
          </a:p>
          <a:p>
            <a:pPr lvl="2"/>
            <a:endParaRPr lang="sv-SE" sz="1800" dirty="0"/>
          </a:p>
          <a:p>
            <a:pPr lvl="2"/>
            <a:endParaRPr lang="sv-SE" sz="1800" dirty="0"/>
          </a:p>
          <a:p>
            <a:pPr lvl="1"/>
            <a:endParaRPr lang="sv-SE" sz="2100" dirty="0"/>
          </a:p>
          <a:p>
            <a:pPr lvl="2"/>
            <a:endParaRPr lang="sv-SE" sz="1800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1F62295-369D-450F-93B8-EE027E669C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36" t="4276" r="19428" b="8476"/>
          <a:stretch/>
        </p:blipFill>
        <p:spPr>
          <a:xfrm>
            <a:off x="5092228" y="4976318"/>
            <a:ext cx="3293453" cy="17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93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Freight companies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51520" y="116601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" sz="2800" dirty="0"/>
              <a:t>The business</a:t>
            </a:r>
          </a:p>
          <a:p>
            <a:r>
              <a:rPr lang="en" sz="2400" dirty="0"/>
              <a:t>Long-distance transport</a:t>
            </a:r>
          </a:p>
          <a:p>
            <a:pPr lvl="1"/>
            <a:r>
              <a:rPr lang="en" sz="2400" dirty="0"/>
              <a:t>Transport between cities</a:t>
            </a:r>
          </a:p>
          <a:p>
            <a:pPr lvl="1"/>
            <a:r>
              <a:rPr lang="en" sz="2400" dirty="0"/>
              <a:t>Vehicle</a:t>
            </a:r>
          </a:p>
          <a:p>
            <a:pPr lvl="2"/>
            <a:r>
              <a:rPr lang="en" dirty="0"/>
              <a:t>Car and trailer 24 - 25m</a:t>
            </a:r>
          </a:p>
          <a:p>
            <a:pPr lvl="2"/>
            <a:r>
              <a:rPr lang="en" dirty="0"/>
              <a:t>Trailer 13.6m</a:t>
            </a:r>
          </a:p>
          <a:p>
            <a:pPr lvl="2"/>
            <a:r>
              <a:rPr lang="en" dirty="0"/>
              <a:t>HCT vehicle</a:t>
            </a:r>
          </a:p>
          <a:p>
            <a:pPr lvl="3"/>
            <a:r>
              <a:rPr lang="en" dirty="0"/>
              <a:t>Up to 34.5 m</a:t>
            </a:r>
          </a:p>
          <a:p>
            <a:pPr lvl="1"/>
            <a:r>
              <a:rPr lang="en" sz="2400" b="1" dirty="0"/>
              <a:t>Consolidation</a:t>
            </a:r>
          </a:p>
          <a:p>
            <a:pPr lvl="2"/>
            <a:r>
              <a:rPr lang="en" dirty="0"/>
              <a:t>Many companies' goods</a:t>
            </a:r>
          </a:p>
          <a:p>
            <a:pPr lvl="2"/>
            <a:r>
              <a:rPr lang="en" dirty="0"/>
              <a:t>To/From the same area/city</a:t>
            </a:r>
          </a:p>
          <a:p>
            <a:pPr lvl="3"/>
            <a:endParaRPr lang="sv-SE" sz="1800" dirty="0"/>
          </a:p>
          <a:p>
            <a:pPr lvl="2"/>
            <a:endParaRPr lang="sv-SE" sz="1800" dirty="0"/>
          </a:p>
          <a:p>
            <a:pPr lvl="2"/>
            <a:endParaRPr lang="sv-SE" sz="18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43D2631-CB8E-465E-BC00-69AEE355E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" t="13499" r="8200" b="19002"/>
          <a:stretch/>
        </p:blipFill>
        <p:spPr>
          <a:xfrm>
            <a:off x="4211960" y="2636912"/>
            <a:ext cx="4780060" cy="20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9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clipart, objekt&#10;&#10;Beskrivning genererad med mycket hög exakthet">
            <a:extLst>
              <a:ext uri="{FF2B5EF4-FFF2-40B4-BE49-F238E27FC236}">
                <a16:creationId xmlns:a16="http://schemas.microsoft.com/office/drawing/2014/main" id="{3F7344F0-3EDB-4DA4-B5A9-E4C9BEDD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194" y="2978944"/>
            <a:ext cx="2541746" cy="254174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69FA8A65-BCDD-4D57-8397-D908CD9A7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282" y="1087432"/>
            <a:ext cx="1723571" cy="171450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Freight companies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/>
              <a:t>The goods owner's transport needs</a:t>
            </a:r>
          </a:p>
          <a:p>
            <a:pPr lvl="1"/>
            <a:r>
              <a:rPr lang="en" dirty="0"/>
              <a:t>Package</a:t>
            </a:r>
          </a:p>
          <a:p>
            <a:pPr lvl="2"/>
            <a:r>
              <a:rPr lang="en" dirty="0"/>
              <a:t>&lt; 100 kg</a:t>
            </a:r>
          </a:p>
          <a:p>
            <a:pPr lvl="1"/>
            <a:r>
              <a:rPr lang="en" dirty="0"/>
              <a:t>General cargo</a:t>
            </a:r>
          </a:p>
          <a:p>
            <a:pPr lvl="2"/>
            <a:r>
              <a:rPr lang="en" dirty="0"/>
              <a:t>&lt; 2500 kg</a:t>
            </a:r>
          </a:p>
          <a:p>
            <a:pPr lvl="1"/>
            <a:r>
              <a:rPr lang="en" dirty="0"/>
              <a:t>Party goods</a:t>
            </a:r>
          </a:p>
          <a:p>
            <a:pPr lvl="2"/>
            <a:r>
              <a:rPr lang="en" dirty="0"/>
              <a:t>&gt; 2500 kg</a:t>
            </a:r>
          </a:p>
          <a:p>
            <a:pPr lvl="1"/>
            <a:r>
              <a:rPr lang="en" dirty="0"/>
              <a:t>Hellest, full car</a:t>
            </a:r>
          </a:p>
          <a:p>
            <a:pPr lvl="2"/>
            <a:r>
              <a:rPr lang="en" dirty="0"/>
              <a:t>&gt; 20,000 kg</a:t>
            </a:r>
          </a:p>
        </p:txBody>
      </p:sp>
    </p:spTree>
    <p:extLst>
      <p:ext uri="{BB962C8B-B14F-4D97-AF65-F5344CB8AC3E}">
        <p14:creationId xmlns:p14="http://schemas.microsoft.com/office/powerpoint/2010/main" val="1699670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Freight companies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19287" y="1367236"/>
            <a:ext cx="8229600" cy="4525963"/>
          </a:xfrm>
        </p:spPr>
        <p:txBody>
          <a:bodyPr/>
          <a:lstStyle/>
          <a:p>
            <a:r>
              <a:rPr lang="en" dirty="0"/>
              <a:t>Packages and piece goods</a:t>
            </a:r>
          </a:p>
          <a:p>
            <a:pPr lvl="1"/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142" y="4074603"/>
            <a:ext cx="1755800" cy="1508891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537" y="5175553"/>
            <a:ext cx="2471052" cy="1407809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717" y="1299104"/>
            <a:ext cx="1912851" cy="2609378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095" y="5819339"/>
            <a:ext cx="1607344" cy="988668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767" y="1764942"/>
            <a:ext cx="1284843" cy="1284843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4641" y="3142164"/>
            <a:ext cx="1893094" cy="1077215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1957" y="5162998"/>
            <a:ext cx="1407809" cy="1407809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895" y="5364490"/>
            <a:ext cx="1233291" cy="1233291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033FA15C-D0A6-4C89-8C17-FD6AC56519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895" y="2425351"/>
            <a:ext cx="4380192" cy="25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9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lastbil, utomhus, himmel, väg&#10;&#10;Beskrivning genererad med mycket hög exakthet">
            <a:extLst>
              <a:ext uri="{FF2B5EF4-FFF2-40B4-BE49-F238E27FC236}">
                <a16:creationId xmlns:a16="http://schemas.microsoft.com/office/drawing/2014/main" id="{11EFCEBA-F226-4E78-93EA-DA1E342AC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79" r="9091"/>
          <a:stretch/>
        </p:blipFill>
        <p:spPr>
          <a:xfrm>
            <a:off x="4355976" y="2348880"/>
            <a:ext cx="4571992" cy="2571746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550" dirty="0"/>
              <a:t>Freight companies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50815" y="1844824"/>
            <a:ext cx="5113274" cy="4525963"/>
          </a:xfrm>
        </p:spPr>
        <p:txBody>
          <a:bodyPr>
            <a:normAutofit/>
          </a:bodyPr>
          <a:lstStyle/>
          <a:p>
            <a:r>
              <a:rPr lang="en" sz="2800" dirty="0"/>
              <a:t>Bulk goods 2500kg – approx. 18,000kg</a:t>
            </a:r>
          </a:p>
          <a:p>
            <a:pPr lvl="1"/>
            <a:r>
              <a:rPr lang="en" sz="2400" dirty="0"/>
              <a:t>Loaded at the sender</a:t>
            </a:r>
          </a:p>
          <a:p>
            <a:pPr lvl="1"/>
            <a:r>
              <a:rPr lang="en" sz="2400" dirty="0"/>
              <a:t>Unloaded at the receiver</a:t>
            </a:r>
          </a:p>
          <a:p>
            <a:pPr lvl="1"/>
            <a:r>
              <a:rPr lang="en" sz="2400" dirty="0"/>
              <a:t>Same vehicle</a:t>
            </a:r>
          </a:p>
          <a:p>
            <a:pPr lvl="1"/>
            <a:r>
              <a:rPr lang="en" sz="2400" dirty="0"/>
              <a:t>Door/Door</a:t>
            </a:r>
          </a:p>
          <a:p>
            <a:r>
              <a:rPr lang="en" sz="2800" dirty="0" err="1"/>
              <a:t>Hellest</a:t>
            </a:r>
            <a:endParaRPr lang="sv-SE" sz="2800" dirty="0"/>
          </a:p>
          <a:p>
            <a:pPr lvl="1"/>
            <a:r>
              <a:rPr lang="en" sz="2400" dirty="0"/>
              <a:t>The goods owner books the entire </a:t>
            </a:r>
            <a:r>
              <a:rPr lang="en" sz="2400" dirty="0" err="1"/>
              <a:t>load carrier</a:t>
            </a:r>
            <a:endParaRPr lang="sv-SE" sz="2400" dirty="0"/>
          </a:p>
          <a:p>
            <a:pPr marL="685800" lvl="2" indent="0">
              <a:buNone/>
            </a:pPr>
            <a:endParaRPr lang="sv-SE" sz="1350" dirty="0"/>
          </a:p>
        </p:txBody>
      </p:sp>
    </p:spTree>
    <p:extLst>
      <p:ext uri="{BB962C8B-B14F-4D97-AF65-F5344CB8AC3E}">
        <p14:creationId xmlns:p14="http://schemas.microsoft.com/office/powerpoint/2010/main" val="624819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himmel, utomhus, väg, blå&#10;&#10;Beskrivning genererad med mycket hög exakthet">
            <a:extLst>
              <a:ext uri="{FF2B5EF4-FFF2-40B4-BE49-F238E27FC236}">
                <a16:creationId xmlns:a16="http://schemas.microsoft.com/office/drawing/2014/main" id="{34D52FF3-4209-4B7C-B07F-791FB80AE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2" b="4773"/>
          <a:stretch/>
        </p:blipFill>
        <p:spPr>
          <a:xfrm>
            <a:off x="5399518" y="2405742"/>
            <a:ext cx="3504453" cy="1615156"/>
          </a:xfrm>
          <a:prstGeom prst="rect">
            <a:avLst/>
          </a:prstGeom>
        </p:spPr>
      </p:pic>
      <p:pic>
        <p:nvPicPr>
          <p:cNvPr id="5" name="Bildobjekt 4" descr="En bild som visar väg, lastbil, utomhus, betongblandare&#10;&#10;Beskrivning genererad med mycket hög exakthet">
            <a:extLst>
              <a:ext uri="{FF2B5EF4-FFF2-40B4-BE49-F238E27FC236}">
                <a16:creationId xmlns:a16="http://schemas.microsoft.com/office/drawing/2014/main" id="{E9669624-C3D9-4F38-BAFC-C1498CBF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9"/>
          <a:stretch/>
        </p:blipFill>
        <p:spPr>
          <a:xfrm>
            <a:off x="5339211" y="841802"/>
            <a:ext cx="3564760" cy="1642950"/>
          </a:xfrm>
          <a:prstGeom prst="rect">
            <a:avLst/>
          </a:prstGeom>
        </p:spPr>
      </p:pic>
      <p:pic>
        <p:nvPicPr>
          <p:cNvPr id="6" name="Bildobjekt 5" descr="En bild som visar väg, lastbil, utomhus, byggnad&#10;&#10;Beskrivning genererad med mycket hög exakthet">
            <a:extLst>
              <a:ext uri="{FF2B5EF4-FFF2-40B4-BE49-F238E27FC236}">
                <a16:creationId xmlns:a16="http://schemas.microsoft.com/office/drawing/2014/main" id="{F33845BE-9491-4FD6-BEC9-7C400ECED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97" b="7627"/>
          <a:stretch/>
        </p:blipFill>
        <p:spPr>
          <a:xfrm>
            <a:off x="5399518" y="4011749"/>
            <a:ext cx="3504453" cy="164295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43D27F-826D-4B45-BA4D-0A383111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Freight companies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7601B6F-F5F7-4418-8FF9-9B68FC0EC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sz="3000" dirty="0"/>
              <a:t>Tow truck operation</a:t>
            </a:r>
          </a:p>
          <a:p>
            <a:pPr lvl="1"/>
            <a:r>
              <a:rPr lang="en" sz="2400" dirty="0"/>
              <a:t>Loose trailer system</a:t>
            </a:r>
          </a:p>
          <a:p>
            <a:pPr lvl="2"/>
            <a:r>
              <a:rPr lang="en" dirty="0"/>
              <a:t>Often used in international traffic</a:t>
            </a:r>
          </a:p>
          <a:p>
            <a:pPr lvl="1"/>
            <a:r>
              <a:rPr lang="en" sz="2400" dirty="0"/>
              <a:t>Vehicles without load carriers</a:t>
            </a:r>
          </a:p>
          <a:p>
            <a:pPr lvl="1"/>
            <a:r>
              <a:rPr lang="en" sz="2400" dirty="0"/>
              <a:t>The load carrier is owned by</a:t>
            </a:r>
          </a:p>
          <a:p>
            <a:pPr lvl="2"/>
            <a:r>
              <a:rPr lang="en" dirty="0"/>
              <a:t>Forwarding agent</a:t>
            </a:r>
          </a:p>
          <a:p>
            <a:pPr lvl="2"/>
            <a:r>
              <a:rPr lang="en" dirty="0"/>
              <a:t>Logistics company</a:t>
            </a:r>
          </a:p>
          <a:p>
            <a:pPr lvl="1"/>
            <a:r>
              <a:rPr lang="en" sz="2400" dirty="0"/>
              <a:t>The load carrier</a:t>
            </a:r>
          </a:p>
          <a:p>
            <a:pPr lvl="2"/>
            <a:r>
              <a:rPr lang="en" dirty="0"/>
              <a:t>13.6m trailer</a:t>
            </a:r>
          </a:p>
          <a:p>
            <a:pPr lvl="1"/>
            <a:r>
              <a:rPr lang="en" sz="2400" dirty="0"/>
              <a:t>Driver</a:t>
            </a:r>
          </a:p>
          <a:p>
            <a:pPr lvl="2"/>
            <a:r>
              <a:rPr lang="en" dirty="0"/>
              <a:t>Employees of the haulage company</a:t>
            </a:r>
          </a:p>
          <a:p>
            <a:pPr lvl="1"/>
            <a:r>
              <a:rPr lang="en" sz="2400" dirty="0"/>
              <a:t>The assignments</a:t>
            </a:r>
          </a:p>
          <a:p>
            <a:pPr lvl="2"/>
            <a:r>
              <a:rPr lang="en" dirty="0"/>
              <a:t>Comes from forwarders and logistics companies</a:t>
            </a:r>
          </a:p>
          <a:p>
            <a:pPr lvl="1"/>
            <a:endParaRPr lang="sv-SE" sz="1050" dirty="0"/>
          </a:p>
        </p:txBody>
      </p:sp>
    </p:spTree>
    <p:extLst>
      <p:ext uri="{BB962C8B-B14F-4D97-AF65-F5344CB8AC3E}">
        <p14:creationId xmlns:p14="http://schemas.microsoft.com/office/powerpoint/2010/main" val="188737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897A0797-A399-4E2E-A41A-45E8C8E39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"/>
          <a:stretch/>
        </p:blipFill>
        <p:spPr>
          <a:xfrm>
            <a:off x="5382306" y="3261426"/>
            <a:ext cx="3625492" cy="1670941"/>
          </a:xfrm>
          <a:prstGeom prst="rect">
            <a:avLst/>
          </a:prstGeom>
        </p:spPr>
      </p:pic>
      <p:pic>
        <p:nvPicPr>
          <p:cNvPr id="5" name="Bildobjekt 4" descr="En bild som visar lastbil, väg, himmel, utomhus&#10;&#10;Beskrivning genererad med mycket hög exakthet">
            <a:extLst>
              <a:ext uri="{FF2B5EF4-FFF2-40B4-BE49-F238E27FC236}">
                <a16:creationId xmlns:a16="http://schemas.microsoft.com/office/drawing/2014/main" id="{BC3F3489-325A-439D-AAA9-ADF2D449E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5" b="21883"/>
          <a:stretch/>
        </p:blipFill>
        <p:spPr>
          <a:xfrm>
            <a:off x="5355908" y="1536642"/>
            <a:ext cx="3625491" cy="1670940"/>
          </a:xfrm>
          <a:prstGeom prst="rect">
            <a:avLst/>
          </a:prstGeom>
        </p:spPr>
      </p:pic>
      <p:pic>
        <p:nvPicPr>
          <p:cNvPr id="7" name="Bildobjekt 6" descr="En bild som visar väg, utomhus, lastbil, mark&#10;&#10;Beskrivning genererad med mycket hög exakthet">
            <a:extLst>
              <a:ext uri="{FF2B5EF4-FFF2-40B4-BE49-F238E27FC236}">
                <a16:creationId xmlns:a16="http://schemas.microsoft.com/office/drawing/2014/main" id="{D8B0FF7D-E769-49DF-AA99-8F7A64CB5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5515"/>
          <a:stretch/>
        </p:blipFill>
        <p:spPr>
          <a:xfrm>
            <a:off x="5382306" y="5013176"/>
            <a:ext cx="3625492" cy="169969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35B84039-F531-47C3-86A6-9397965D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16" y="295582"/>
            <a:ext cx="8229600" cy="1143000"/>
          </a:xfrm>
        </p:spPr>
        <p:txBody>
          <a:bodyPr>
            <a:normAutofit/>
          </a:bodyPr>
          <a:lstStyle/>
          <a:p>
            <a:r>
              <a:rPr lang="en" dirty="0"/>
              <a:t>Freight companies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7156284-CD1B-4315-AC6C-B7F654C1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/>
          </a:bodyPr>
          <a:lstStyle/>
          <a:p>
            <a:r>
              <a:rPr lang="en" dirty="0"/>
              <a:t>Towing companies</a:t>
            </a:r>
          </a:p>
          <a:p>
            <a:pPr lvl="1"/>
            <a:r>
              <a:rPr lang="en" sz="2400" dirty="0"/>
              <a:t>Container</a:t>
            </a:r>
          </a:p>
          <a:p>
            <a:pPr lvl="1"/>
            <a:r>
              <a:rPr lang="en" sz="2400" dirty="0"/>
              <a:t>Chassis</a:t>
            </a:r>
          </a:p>
          <a:p>
            <a:pPr lvl="1"/>
            <a:r>
              <a:rPr lang="en" sz="2400" dirty="0"/>
              <a:t>One chassis = 2 x 20ft alt 1 x 40ft</a:t>
            </a:r>
          </a:p>
          <a:p>
            <a:pPr marL="457200" lvl="1" indent="0">
              <a:buNone/>
            </a:pPr>
            <a:r>
              <a:rPr lang="en" sz="1800" dirty="0"/>
              <a:t>(20ft = 6m long 40ft = 12m long)</a:t>
            </a:r>
          </a:p>
          <a:p>
            <a:pPr lvl="1"/>
            <a:endParaRPr lang="sv-SE" sz="2400" dirty="0"/>
          </a:p>
          <a:p>
            <a:pPr lvl="1"/>
            <a:endParaRPr lang="sv-SE" sz="1500" dirty="0"/>
          </a:p>
        </p:txBody>
      </p:sp>
    </p:spTree>
    <p:extLst>
      <p:ext uri="{BB962C8B-B14F-4D97-AF65-F5344CB8AC3E}">
        <p14:creationId xmlns:p14="http://schemas.microsoft.com/office/powerpoint/2010/main" val="57742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82291AFB-408B-4DFB-B742-4F4975987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870108"/>
            <a:ext cx="3775217" cy="2827768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5A3BBF-FFC2-4C88-A9AF-069773C8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Freight companies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5D835C-A83C-4F23-BADD-8334278F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Towing companies</a:t>
            </a:r>
          </a:p>
          <a:p>
            <a:pPr lvl="1"/>
            <a:r>
              <a:rPr lang="en" dirty="0"/>
              <a:t>Swimming lift</a:t>
            </a:r>
          </a:p>
          <a:p>
            <a:pPr lvl="2"/>
            <a:r>
              <a:rPr lang="en" dirty="0"/>
              <a:t>Chassis with crane</a:t>
            </a:r>
          </a:p>
          <a:p>
            <a:pPr lvl="1"/>
            <a:r>
              <a:rPr lang="en" dirty="0"/>
              <a:t>Possibility to take off</a:t>
            </a:r>
          </a:p>
          <a:p>
            <a:pPr lvl="1"/>
            <a:r>
              <a:rPr lang="en" dirty="0"/>
              <a:t>Used when there is no loading dock</a:t>
            </a:r>
          </a:p>
        </p:txBody>
      </p:sp>
    </p:spTree>
    <p:extLst>
      <p:ext uri="{BB962C8B-B14F-4D97-AF65-F5344CB8AC3E}">
        <p14:creationId xmlns:p14="http://schemas.microsoft.com/office/powerpoint/2010/main" val="3130337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273F1CC-1591-4128-B38A-84CE1F10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Freight companies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A8EA70C-9673-4FA5-9799-EFFF756FF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268760"/>
            <a:ext cx="4176464" cy="4525963"/>
          </a:xfrm>
        </p:spPr>
        <p:txBody>
          <a:bodyPr>
            <a:normAutofit lnSpcReduction="10000"/>
          </a:bodyPr>
          <a:lstStyle/>
          <a:p>
            <a:r>
              <a:rPr lang="en" dirty="0"/>
              <a:t>International haulage companies</a:t>
            </a:r>
          </a:p>
          <a:p>
            <a:pPr lvl="1"/>
            <a:r>
              <a:rPr lang="en" dirty="0"/>
              <a:t>Whole crew</a:t>
            </a:r>
          </a:p>
          <a:p>
            <a:pPr lvl="2"/>
            <a:r>
              <a:rPr lang="en" dirty="0"/>
              <a:t>Owns tractor and trailer</a:t>
            </a:r>
          </a:p>
          <a:p>
            <a:pPr lvl="2"/>
            <a:r>
              <a:rPr lang="en" dirty="0"/>
              <a:t>Principal</a:t>
            </a:r>
          </a:p>
          <a:p>
            <a:pPr lvl="3"/>
            <a:r>
              <a:rPr lang="en" dirty="0"/>
              <a:t>Forwarders</a:t>
            </a:r>
          </a:p>
          <a:p>
            <a:pPr lvl="3"/>
            <a:r>
              <a:rPr lang="en" dirty="0"/>
              <a:t>Logistics company</a:t>
            </a:r>
          </a:p>
          <a:p>
            <a:pPr lvl="3"/>
            <a:r>
              <a:rPr lang="en" dirty="0"/>
              <a:t>Goods owner</a:t>
            </a:r>
          </a:p>
          <a:p>
            <a:pPr lvl="2"/>
            <a:r>
              <a:rPr lang="en" dirty="0"/>
              <a:t>Specialized</a:t>
            </a:r>
          </a:p>
          <a:p>
            <a:pPr lvl="3"/>
            <a:r>
              <a:rPr lang="en" dirty="0"/>
              <a:t>Geographic areas</a:t>
            </a:r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CBC7E6D-F2D0-43E8-ABC1-C77945E5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356992"/>
            <a:ext cx="4932040" cy="17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3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err="1">
                <a:solidFill>
                  <a:schemeClr val="tx2"/>
                </a:solidFill>
              </a:rPr>
              <a:t>Load carrier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Requirements for unit load</a:t>
            </a:r>
          </a:p>
          <a:p>
            <a:pPr lvl="1"/>
            <a:r>
              <a:rPr lang="en" dirty="0"/>
              <a:t>High concentration of goods flow</a:t>
            </a:r>
          </a:p>
          <a:p>
            <a:pPr lvl="1"/>
            <a:r>
              <a:rPr lang="en" dirty="0"/>
              <a:t>The flow of goods must be regular</a:t>
            </a:r>
          </a:p>
          <a:p>
            <a:pPr lvl="1"/>
            <a:r>
              <a:rPr lang="en" dirty="0"/>
              <a:t>The logistics chain can contain several means of transport</a:t>
            </a:r>
          </a:p>
          <a:p>
            <a:pPr marL="0" indent="0">
              <a:buNone/>
            </a:pPr>
            <a:r>
              <a:rPr lang="en" dirty="0"/>
              <a:t>Application</a:t>
            </a:r>
          </a:p>
          <a:p>
            <a:pPr marL="857250" lvl="1" indent="-457200"/>
            <a:r>
              <a:rPr lang="en" dirty="0"/>
              <a:t>Standardized load carriers</a:t>
            </a:r>
          </a:p>
          <a:p>
            <a:pPr marL="1257300" lvl="2" indent="-457200"/>
            <a:r>
              <a:rPr lang="en" dirty="0"/>
              <a:t>Container, Trailer</a:t>
            </a:r>
          </a:p>
          <a:p>
            <a:pPr marL="1257300" lvl="2" indent="-457200"/>
            <a:r>
              <a:rPr lang="en" dirty="0"/>
              <a:t>Can be used intermodally</a:t>
            </a:r>
          </a:p>
          <a:p>
            <a:pPr marL="1714500" lvl="3" indent="-457200"/>
            <a:r>
              <a:rPr lang="en" dirty="0"/>
              <a:t>Lake, road </a:t>
            </a:r>
            <a:r>
              <a:rPr lang="en"/>
              <a:t>and rail</a:t>
            </a:r>
            <a:endParaRPr lang="sv-SE" dirty="0"/>
          </a:p>
          <a:p>
            <a:pPr marL="1714500" lvl="3" indent="-457200"/>
            <a:endParaRPr lang="sv-SE" dirty="0"/>
          </a:p>
          <a:p>
            <a:pPr marL="857250" lvl="1" indent="-457200"/>
            <a:endParaRPr lang="sv-SE" dirty="0"/>
          </a:p>
          <a:p>
            <a:pPr marL="800100" lvl="2" indent="0">
              <a:buNone/>
            </a:pPr>
            <a:endParaRPr lang="sv-SE" dirty="0"/>
          </a:p>
          <a:p>
            <a:pPr marL="857250" lvl="1" indent="-457200"/>
            <a:endParaRPr lang="sv-SE" dirty="0"/>
          </a:p>
          <a:p>
            <a:endParaRPr lang="sv-S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81128"/>
            <a:ext cx="2319056" cy="173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08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b="1" dirty="0">
                <a:solidFill>
                  <a:schemeClr val="tx2"/>
                </a:solidFill>
              </a:rPr>
              <a:t>Load carrier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dirty="0"/>
              <a:t>Type 20' </a:t>
            </a:r>
            <a:r>
              <a:rPr lang="en" b="1" dirty="0"/>
              <a:t>TEU</a:t>
            </a:r>
            <a:r>
              <a:rPr lang="en" dirty="0"/>
              <a:t> </a:t>
            </a:r>
            <a:r>
              <a:rPr lang="en" b="1" dirty="0"/>
              <a:t>DV</a:t>
            </a:r>
          </a:p>
          <a:p>
            <a:pPr lvl="1"/>
            <a:r>
              <a:rPr lang="en" dirty="0" err="1"/>
              <a:t>Twenty-foot</a:t>
            </a:r>
            <a:r>
              <a:rPr lang="en" dirty="0"/>
              <a:t> </a:t>
            </a:r>
            <a:r>
              <a:rPr lang="en" dirty="0" err="1"/>
              <a:t>Equivalent</a:t>
            </a:r>
            <a:r>
              <a:rPr lang="en" dirty="0"/>
              <a:t> </a:t>
            </a:r>
            <a:r>
              <a:rPr lang="en" dirty="0" err="1"/>
              <a:t>Unit</a:t>
            </a:r>
            <a:endParaRPr lang="sv-SE" dirty="0"/>
          </a:p>
          <a:p>
            <a:pPr lvl="1"/>
            <a:r>
              <a:rPr lang="en" dirty="0" err="1"/>
              <a:t>Dry </a:t>
            </a:r>
            <a:r>
              <a:rPr lang="en" dirty="0"/>
              <a:t>van</a:t>
            </a:r>
          </a:p>
          <a:p>
            <a:pPr lvl="1"/>
            <a:r>
              <a:rPr lang="en" dirty="0" err="1"/>
              <a:t>LxWxH</a:t>
            </a:r>
            <a:r>
              <a:rPr lang="en" dirty="0"/>
              <a:t> </a:t>
            </a:r>
            <a:r>
              <a:rPr lang="en" dirty="0" err="1"/>
              <a:t>ext </a:t>
            </a:r>
            <a:r>
              <a:rPr lang="en" dirty="0"/>
              <a:t>6058x2438x2591</a:t>
            </a:r>
          </a:p>
          <a:p>
            <a:pPr lvl="1"/>
            <a:r>
              <a:rPr lang="en" b="1" dirty="0" err="1"/>
              <a:t>LxWxH</a:t>
            </a:r>
            <a:r>
              <a:rPr lang="en" b="1" dirty="0"/>
              <a:t> </a:t>
            </a:r>
            <a:r>
              <a:rPr lang="en" b="1" dirty="0" err="1"/>
              <a:t>inv </a:t>
            </a:r>
            <a:r>
              <a:rPr lang="en" b="1" dirty="0"/>
              <a:t>approx 5900x2350x2370</a:t>
            </a:r>
          </a:p>
          <a:p>
            <a:pPr lvl="1"/>
            <a:r>
              <a:rPr lang="en" dirty="0" err="1"/>
              <a:t>Palletwide </a:t>
            </a:r>
            <a:r>
              <a:rPr lang="en" dirty="0"/>
              <a:t>2.44 wide</a:t>
            </a:r>
          </a:p>
          <a:p>
            <a:pPr lvl="1"/>
            <a:r>
              <a:rPr lang="en" dirty="0"/>
              <a:t>Volume 33 m3</a:t>
            </a:r>
          </a:p>
          <a:p>
            <a:pPr lvl="1"/>
            <a:r>
              <a:rPr lang="en" dirty="0"/>
              <a:t>Tare weight approx. 2200 kg</a:t>
            </a:r>
          </a:p>
          <a:p>
            <a:pPr lvl="1"/>
            <a:r>
              <a:rPr lang="en" dirty="0" err="1"/>
              <a:t>Cargo cap </a:t>
            </a:r>
            <a:r>
              <a:rPr lang="en" dirty="0"/>
              <a:t>. approx. 21800 kg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063" y="2708920"/>
            <a:ext cx="299694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16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b="1" dirty="0">
                <a:solidFill>
                  <a:schemeClr val="tx2"/>
                </a:solidFill>
              </a:rPr>
              <a:t>Load carrier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36897" y="16288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" dirty="0"/>
              <a:t>Type 40' (= 2 </a:t>
            </a:r>
            <a:r>
              <a:rPr lang="en" b="1" dirty="0"/>
              <a:t>TEU </a:t>
            </a:r>
            <a:r>
              <a:rPr lang="en" dirty="0"/>
              <a:t>)</a:t>
            </a:r>
          </a:p>
          <a:p>
            <a:pPr lvl="1"/>
            <a:r>
              <a:rPr lang="en" dirty="0" err="1"/>
              <a:t>LxWxH</a:t>
            </a:r>
            <a:r>
              <a:rPr lang="en" dirty="0"/>
              <a:t> </a:t>
            </a:r>
            <a:r>
              <a:rPr lang="en" dirty="0" err="1"/>
              <a:t>ext </a:t>
            </a:r>
            <a:r>
              <a:rPr lang="en" dirty="0"/>
              <a:t>12192x2438x2591</a:t>
            </a:r>
          </a:p>
          <a:p>
            <a:pPr lvl="1"/>
            <a:r>
              <a:rPr lang="en" b="1" dirty="0" err="1"/>
              <a:t>LxWxH</a:t>
            </a:r>
            <a:r>
              <a:rPr lang="en" b="1" dirty="0"/>
              <a:t> </a:t>
            </a:r>
            <a:r>
              <a:rPr lang="en" b="1" dirty="0" err="1"/>
              <a:t>inv </a:t>
            </a:r>
            <a:r>
              <a:rPr lang="en" b="1" dirty="0"/>
              <a:t>approx 12050x2350x2370</a:t>
            </a:r>
          </a:p>
          <a:p>
            <a:pPr lvl="1"/>
            <a:r>
              <a:rPr lang="en" dirty="0" err="1"/>
              <a:t>Palletwide </a:t>
            </a:r>
            <a:r>
              <a:rPr lang="en" dirty="0"/>
              <a:t>2.44 wide</a:t>
            </a:r>
          </a:p>
          <a:p>
            <a:pPr lvl="1"/>
            <a:r>
              <a:rPr lang="en" dirty="0"/>
              <a:t>Volume 67 m3</a:t>
            </a:r>
          </a:p>
          <a:p>
            <a:pPr lvl="1"/>
            <a:r>
              <a:rPr lang="en" dirty="0"/>
              <a:t>Tare weight approx. 3900 kg</a:t>
            </a:r>
          </a:p>
          <a:p>
            <a:pPr lvl="1"/>
            <a:r>
              <a:rPr lang="en" dirty="0" err="1"/>
              <a:t>Cargo cap </a:t>
            </a:r>
            <a:r>
              <a:rPr lang="en" dirty="0"/>
              <a:t>. approx. 26600 kg</a:t>
            </a:r>
          </a:p>
          <a:p>
            <a:r>
              <a:rPr lang="en" dirty="0"/>
              <a:t>type 45'</a:t>
            </a:r>
          </a:p>
          <a:p>
            <a:pPr lvl="1"/>
            <a:r>
              <a:rPr lang="en" dirty="0"/>
              <a:t>Length 13.7m</a:t>
            </a:r>
          </a:p>
          <a:p>
            <a:r>
              <a:rPr lang="en" dirty="0" err="1"/>
              <a:t>High</a:t>
            </a:r>
            <a:r>
              <a:rPr lang="en" dirty="0"/>
              <a:t> </a:t>
            </a:r>
            <a:r>
              <a:rPr lang="en" dirty="0" err="1"/>
              <a:t>cube</a:t>
            </a:r>
            <a:r>
              <a:rPr lang="en" dirty="0"/>
              <a:t> </a:t>
            </a:r>
          </a:p>
          <a:p>
            <a:pPr lvl="1"/>
            <a:r>
              <a:rPr lang="en" dirty="0"/>
              <a:t>Height 2.69m</a:t>
            </a:r>
          </a:p>
          <a:p>
            <a:pPr lvl="1"/>
            <a:r>
              <a:rPr lang="en" dirty="0"/>
              <a:t>40' and 45'</a:t>
            </a:r>
          </a:p>
          <a:p>
            <a:r>
              <a:rPr lang="en" dirty="0"/>
              <a:t>Containers in all sizes are also available for refrigerated and frozen goods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916832"/>
            <a:ext cx="4055539" cy="281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77060" y="429022"/>
            <a:ext cx="8229600" cy="1143000"/>
          </a:xfrm>
        </p:spPr>
        <p:txBody>
          <a:bodyPr/>
          <a:lstStyle/>
          <a:p>
            <a:r>
              <a:rPr lang="en" b="1" dirty="0">
                <a:solidFill>
                  <a:schemeClr val="tx2"/>
                </a:solidFill>
              </a:rPr>
              <a:t>Cargo carrier flight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37340" y="1224371"/>
            <a:ext cx="4134660" cy="1772581"/>
          </a:xfrm>
        </p:spPr>
        <p:txBody>
          <a:bodyPr>
            <a:normAutofit fontScale="62500" lnSpcReduction="20000"/>
          </a:bodyPr>
          <a:lstStyle/>
          <a:p>
            <a:r>
              <a:rPr lang="en" dirty="0"/>
              <a:t>ULD</a:t>
            </a:r>
          </a:p>
          <a:p>
            <a:pPr lvl="1"/>
            <a:r>
              <a:rPr lang="en" dirty="0" err="1"/>
              <a:t>Unit</a:t>
            </a:r>
            <a:r>
              <a:rPr lang="en" dirty="0"/>
              <a:t> </a:t>
            </a:r>
            <a:r>
              <a:rPr lang="en" dirty="0" err="1"/>
              <a:t>Load</a:t>
            </a:r>
            <a:r>
              <a:rPr lang="en" dirty="0"/>
              <a:t> </a:t>
            </a:r>
            <a:r>
              <a:rPr lang="en" dirty="0" err="1"/>
              <a:t>Device</a:t>
            </a:r>
            <a:endParaRPr lang="sv-SE" dirty="0"/>
          </a:p>
          <a:p>
            <a:pPr lvl="1"/>
            <a:r>
              <a:rPr lang="en" dirty="0"/>
              <a:t>Airline property</a:t>
            </a:r>
          </a:p>
          <a:p>
            <a:pPr lvl="1"/>
            <a:r>
              <a:rPr lang="en" dirty="0"/>
              <a:t>Companies that rent out</a:t>
            </a:r>
          </a:p>
          <a:p>
            <a:pPr lvl="1"/>
            <a:r>
              <a:rPr lang="en" dirty="0"/>
              <a:t>Used only in the air transport system</a:t>
            </a:r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0B785FB-F2A6-48ED-8993-AB146D83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03" y="1346971"/>
            <a:ext cx="3878916" cy="5511029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5F020222-96DA-427D-85DC-0251572BA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859207"/>
            <a:ext cx="3575427" cy="40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1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tx2"/>
                </a:solidFill>
              </a:rPr>
              <a:t>Load carrier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11560" y="1081082"/>
            <a:ext cx="8229600" cy="41373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" b="1" dirty="0"/>
              <a:t>Car &amp; trailer</a:t>
            </a:r>
          </a:p>
          <a:p>
            <a:r>
              <a:rPr lang="en" dirty="0" err="1"/>
              <a:t>Outer dimensions </a:t>
            </a:r>
            <a:r>
              <a:rPr lang="en" dirty="0"/>
              <a:t>:</a:t>
            </a:r>
          </a:p>
          <a:p>
            <a:pPr lvl="1"/>
            <a:r>
              <a:rPr lang="en" dirty="0"/>
              <a:t>Height: 4.2 m Width: 2.6 m Length: 24-25 m</a:t>
            </a:r>
          </a:p>
          <a:p>
            <a:pPr lvl="1"/>
            <a:r>
              <a:rPr lang="en" dirty="0"/>
              <a:t>Number of axles: + 5</a:t>
            </a:r>
          </a:p>
          <a:p>
            <a:r>
              <a:rPr lang="en" dirty="0"/>
              <a:t>Approx. Inner dimensions:</a:t>
            </a:r>
          </a:p>
          <a:p>
            <a:pPr lvl="1"/>
            <a:r>
              <a:rPr lang="en" dirty="0"/>
              <a:t>Height: 2.95 m Width: 2.48 m Length: 20.0 m</a:t>
            </a:r>
          </a:p>
          <a:p>
            <a:pPr lvl="1"/>
            <a:r>
              <a:rPr lang="en" dirty="0"/>
              <a:t>Total weight = load and vehicle 60,000kg – 74,000kg</a:t>
            </a:r>
          </a:p>
          <a:p>
            <a:pPr lvl="1"/>
            <a:r>
              <a:rPr lang="en" dirty="0"/>
              <a:t>Load capacity: 40,000 kg – 50,000 kg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2E55FDB-9864-4788-8642-D76FFAF68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5" y="5085184"/>
            <a:ext cx="7358510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6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7FCBD927-8A58-4A83-9110-2935755D4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9" t="31800" r="35825" b="15001"/>
          <a:stretch/>
        </p:blipFill>
        <p:spPr>
          <a:xfrm>
            <a:off x="586283" y="2215226"/>
            <a:ext cx="7992888" cy="4401881"/>
          </a:xfrm>
          <a:prstGeom prst="rect">
            <a:avLst/>
          </a:prstGeom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316A9E99-9ECD-4951-B977-A50B4CF6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" b="1" dirty="0">
                <a:solidFill>
                  <a:schemeClr val="tx2"/>
                </a:solidFill>
              </a:rPr>
              <a:t>Load carrier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057BB0B7-058B-9F06-2EC3-BDB56C5F24AB}"/>
              </a:ext>
            </a:extLst>
          </p:cNvPr>
          <p:cNvSpPr txBox="1"/>
          <p:nvPr/>
        </p:nvSpPr>
        <p:spPr>
          <a:xfrm>
            <a:off x="683568" y="1196752"/>
            <a:ext cx="7488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/>
              <a:t>HCT vehicle – </a:t>
            </a:r>
            <a:r>
              <a:rPr lang="en" sz="2800" dirty="0" err="1"/>
              <a:t>High</a:t>
            </a:r>
            <a:r>
              <a:rPr lang="en" sz="2800" dirty="0"/>
              <a:t> </a:t>
            </a:r>
            <a:r>
              <a:rPr lang="en" sz="2800" dirty="0" err="1"/>
              <a:t>Capacity </a:t>
            </a:r>
            <a:r>
              <a:rPr lang="en" sz="2800" dirty="0"/>
              <a:t>Transport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New law 31 August 1 December 2023</a:t>
            </a:r>
          </a:p>
        </p:txBody>
      </p:sp>
    </p:spTree>
    <p:extLst>
      <p:ext uri="{BB962C8B-B14F-4D97-AF65-F5344CB8AC3E}">
        <p14:creationId xmlns:p14="http://schemas.microsoft.com/office/powerpoint/2010/main" val="225660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A83D869-3825-469E-A8B7-9BE82564D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30400" r="35038" b="17801"/>
          <a:stretch/>
        </p:blipFill>
        <p:spPr>
          <a:xfrm>
            <a:off x="162976" y="1844824"/>
            <a:ext cx="8818048" cy="4869668"/>
          </a:xfrm>
          <a:prstGeom prst="rect">
            <a:avLst/>
          </a:prstGeom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3813F1CB-49E6-4E60-B1EB-331E095D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" b="1" dirty="0">
                <a:solidFill>
                  <a:schemeClr val="tx2"/>
                </a:solidFill>
              </a:rPr>
              <a:t>Load carrier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F371756A-2BC6-3410-128A-C3C0F4058A7D}"/>
              </a:ext>
            </a:extLst>
          </p:cNvPr>
          <p:cNvSpPr txBox="1"/>
          <p:nvPr/>
        </p:nvSpPr>
        <p:spPr>
          <a:xfrm>
            <a:off x="683568" y="1196752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/>
              <a:t>HCT vehicle – </a:t>
            </a:r>
            <a:r>
              <a:rPr lang="en" sz="2800" dirty="0" err="1"/>
              <a:t>High</a:t>
            </a:r>
            <a:r>
              <a:rPr lang="en" sz="2800" dirty="0"/>
              <a:t> </a:t>
            </a:r>
            <a:r>
              <a:rPr lang="en" sz="2800" dirty="0" err="1"/>
              <a:t>Capacity </a:t>
            </a:r>
            <a:r>
              <a:rPr lang="en" sz="2800" dirty="0"/>
              <a:t>Transport</a:t>
            </a:r>
          </a:p>
        </p:txBody>
      </p:sp>
    </p:spTree>
    <p:extLst>
      <p:ext uri="{BB962C8B-B14F-4D97-AF65-F5344CB8AC3E}">
        <p14:creationId xmlns:p14="http://schemas.microsoft.com/office/powerpoint/2010/main" val="257378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18826</TotalTime>
  <Words>784</Words>
  <Application>Microsoft Office PowerPoint</Application>
  <PresentationFormat>On-screen Show (4:3)</PresentationFormat>
  <Paragraphs>234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Office-tema</vt:lpstr>
      <vt:lpstr>PowerPoint Presentation</vt:lpstr>
      <vt:lpstr>PowerPoint Presentation</vt:lpstr>
      <vt:lpstr>Load carrier</vt:lpstr>
      <vt:lpstr>Load carrier</vt:lpstr>
      <vt:lpstr>Load carrier</vt:lpstr>
      <vt:lpstr>Cargo carrier flight</vt:lpstr>
      <vt:lpstr>Load carrier</vt:lpstr>
      <vt:lpstr>Load carrier</vt:lpstr>
      <vt:lpstr>Load carrier</vt:lpstr>
      <vt:lpstr>PowerPoint Presentation</vt:lpstr>
      <vt:lpstr>PowerPoint Presentation</vt:lpstr>
      <vt:lpstr>PowerPoint Presentation</vt:lpstr>
      <vt:lpstr>Load carrier</vt:lpstr>
      <vt:lpstr>Load carrier</vt:lpstr>
      <vt:lpstr>Load carrier</vt:lpstr>
      <vt:lpstr>PowerPoint Presentation</vt:lpstr>
      <vt:lpstr>Freight companies</vt:lpstr>
      <vt:lpstr>Terminal system and transport system domestically</vt:lpstr>
      <vt:lpstr>Freight companies</vt:lpstr>
      <vt:lpstr>Freight companies</vt:lpstr>
      <vt:lpstr>Freight companies</vt:lpstr>
      <vt:lpstr>Freight companies</vt:lpstr>
      <vt:lpstr>Freight companies</vt:lpstr>
      <vt:lpstr>Freight companies</vt:lpstr>
      <vt:lpstr>Freight companies</vt:lpstr>
      <vt:lpstr>Freight companies</vt:lpstr>
      <vt:lpstr>Freight companies</vt:lpstr>
      <vt:lpstr>Freight companies</vt:lpstr>
    </vt:vector>
  </TitlesOfParts>
  <Company>Trollhättans Stad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Xingrong Zong</cp:lastModifiedBy>
  <cp:revision>144</cp:revision>
  <cp:lastPrinted>2013-11-22T07:44:46Z</cp:lastPrinted>
  <dcterms:created xsi:type="dcterms:W3CDTF">2013-11-21T08:17:23Z</dcterms:created>
  <dcterms:modified xsi:type="dcterms:W3CDTF">2023-11-17T13:45:11Z</dcterms:modified>
</cp:coreProperties>
</file>